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  <p:sldId id="262" r:id="rId5"/>
    <p:sldId id="267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48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91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52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102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290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41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79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57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00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15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091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5F164-3DC8-44AA-91C1-EA5CB4725FB0}" type="datetimeFigureOut">
              <a:rPr lang="es-MX" smtClean="0"/>
              <a:t>02/06/20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3DBB-256B-41BD-85A9-0D77D85B3C52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78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hyperlink" Target="..%5CAdmon.%20Producc%5CJ.I.T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hyperlink" Target="..%5CAdmon.%20Producc%5CMRP.xls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6632"/>
            <a:ext cx="84969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Planeación de Requerimientos </a:t>
            </a:r>
          </a:p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 Materiales (MRP)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referenceforbusiness.com/photos/material-requirements-planning-mrp-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45024"/>
            <a:ext cx="4000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k44.kn3.net/7/4/5/2/6/C/D5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5934"/>
            <a:ext cx="591435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39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63888" y="188640"/>
            <a:ext cx="1976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</a:rPr>
              <a:t>MRP</a:t>
            </a:r>
            <a:endParaRPr lang="es-MX" sz="4000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23528" y="908720"/>
            <a:ext cx="8424936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MX" sz="2800" b="1" i="1" dirty="0" smtClean="0"/>
              <a:t>Técnica que permite controlar </a:t>
            </a:r>
            <a:r>
              <a:rPr lang="es-MX" sz="2800" b="1" i="1" dirty="0"/>
              <a:t>y coordinar los materiales para que se encuentren disponibles cuando sea </a:t>
            </a:r>
            <a:r>
              <a:rPr lang="es-MX" sz="2800" b="1" i="1" dirty="0" smtClean="0"/>
              <a:t>necesario </a:t>
            </a:r>
            <a:r>
              <a:rPr lang="es-MX" sz="2800" b="1" i="1" dirty="0"/>
              <a:t>y al mismo </a:t>
            </a:r>
            <a:r>
              <a:rPr lang="es-MX" sz="2800" b="1" i="1" dirty="0" smtClean="0"/>
              <a:t>tiempo, </a:t>
            </a:r>
            <a:r>
              <a:rPr lang="es-MX" sz="2800" b="1" i="1" dirty="0"/>
              <a:t>sin tener la necesidad de </a:t>
            </a:r>
            <a:r>
              <a:rPr lang="es-MX" sz="2800" b="1" i="1" dirty="0" smtClean="0"/>
              <a:t>generar </a:t>
            </a:r>
            <a:r>
              <a:rPr lang="es-MX" sz="2800" b="1" i="1" dirty="0"/>
              <a:t>un inventario excesivo.</a:t>
            </a:r>
            <a:endParaRPr lang="es-MX" sz="2800" dirty="0"/>
          </a:p>
        </p:txBody>
      </p:sp>
      <p:pic>
        <p:nvPicPr>
          <p:cNvPr id="4098" name="Picture 2" descr="http://image.slidesharecdn.com/mrp-140305144513-phpapp02/95/mrp-3-638.jpg?cb=13940307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577" y="2826817"/>
            <a:ext cx="5018695" cy="37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234495"/>
            <a:ext cx="2520280" cy="2554545"/>
          </a:xfrm>
          <a:prstGeom prst="rect">
            <a:avLst/>
          </a:prstGeom>
          <a:solidFill>
            <a:schemeClr val="accent3"/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estructura de cada producto</a:t>
            </a:r>
            <a:r>
              <a:rPr lang="es-MX" altLang="es-MX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calculando los componentes, materiales y cantidades necesarios de cada uno. Esa estructura da lugar a una lista de materiales conocida con el nombre de BOM (</a:t>
            </a:r>
            <a:r>
              <a:rPr lang="es-MX" altLang="es-MX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bill</a:t>
            </a:r>
            <a:r>
              <a:rPr lang="es-MX" altLang="es-MX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MX" altLang="es-MX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materials</a:t>
            </a:r>
            <a:r>
              <a:rPr lang="es-MX" altLang="es-MX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122" name="Picture 2" descr="https://prensaprm22010.files.wordpress.com/2010/05/tabla-mrp-bue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5" y="4077072"/>
            <a:ext cx="3305272" cy="18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63888" y="1556792"/>
            <a:ext cx="2880320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Stocks</a:t>
            </a:r>
            <a:r>
              <a:rPr lang="es-MX" alt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iniciales del producto final y de cada uno de los materiales o componentes que lo conforman.</a:t>
            </a:r>
          </a:p>
        </p:txBody>
      </p:sp>
      <p:pic>
        <p:nvPicPr>
          <p:cNvPr id="5124" name="Picture 4" descr="http://www.avanzaentucarrera.com/llegaraser/comp/uploads/2014/08/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57" y="3197384"/>
            <a:ext cx="2806092" cy="16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04248" y="1268760"/>
            <a:ext cx="2016224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Lead time </a:t>
            </a:r>
            <a:r>
              <a:rPr lang="es-MX" altLang="es-MX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tiempo que se necesita desde que se solicita un componente o material hasta que se obtiene.</a:t>
            </a:r>
          </a:p>
        </p:txBody>
      </p:sp>
      <p:pic>
        <p:nvPicPr>
          <p:cNvPr id="5126" name="Picture 6" descr="http://elsmar.com/Lead_Time/img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15" y="4581128"/>
            <a:ext cx="2784276" cy="20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115616" y="18864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Para llevar a cabo esta técnica necesitamos los siguientes datos</a:t>
            </a: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1547664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5" action="ppaction://hlinkpres?slideindex=1&amp;slidetitle="/>
              </a:rPr>
              <a:t>JIT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80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31840" y="-27384"/>
            <a:ext cx="1976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</a:rPr>
              <a:t>MRP</a:t>
            </a:r>
            <a:endParaRPr lang="es-MX" sz="4000" b="1" dirty="0">
              <a:solidFill>
                <a:srgbClr val="FF0000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08720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76256" y="1043444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5115661" y="807095"/>
            <a:ext cx="7128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 rot="5400000">
            <a:off x="4851827" y="1186748"/>
            <a:ext cx="925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584" y="63093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hlinkClick r:id="rId3" action="ppaction://hlinkfile"/>
              </a:rPr>
              <a:t>MRP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2534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SOfRimAbnEw/UMGI1iahZGI/AAAAAAAAACw/sbizTj1RMWM/s1600/Dibu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04654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394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419872" y="66690"/>
            <a:ext cx="18694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MRP</a:t>
            </a:r>
            <a:endParaRPr lang="es-E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2.bp.blogspot.com/-kjQVvuD6ckA/TfmKUYuQXhI/AAAAAAAAADY/rPPWWqaIods/s1600/sist.+m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54" y="1196752"/>
            <a:ext cx="724035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90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606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</a:rPr>
              <a:t>PASOS PARA ELABORAR UN MRP</a:t>
            </a:r>
            <a:endParaRPr lang="es-MX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gestiopolis.com/wp-content/uploads/2011/10/Materials-Requirement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5" y="1114425"/>
            <a:ext cx="553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raftlogic.com/upload/BillOfMaterials_290x26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00163"/>
            <a:ext cx="27622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bandmacros.net/images/explosion-of-mr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49053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620688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1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77261" y="4680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2</a:t>
            </a:r>
            <a:endParaRPr lang="es-MX" sz="36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56176" y="5076825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</a:rPr>
              <a:t>3</a:t>
            </a:r>
            <a:endParaRPr lang="es-MX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7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52684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i="1" dirty="0" smtClean="0"/>
              <a:t>EJEMPLO</a:t>
            </a:r>
          </a:p>
          <a:p>
            <a:pPr algn="just"/>
            <a:endParaRPr lang="es-MX" sz="2400" b="1" i="1" dirty="0"/>
          </a:p>
          <a:p>
            <a:pPr algn="just"/>
            <a:r>
              <a:rPr lang="es-MX" sz="2400" b="1" i="1" dirty="0" smtClean="0"/>
              <a:t>Supongamos que vamos a producir el producto </a:t>
            </a:r>
            <a:r>
              <a:rPr lang="es-MX" sz="2400" b="1" i="1" dirty="0" smtClean="0">
                <a:solidFill>
                  <a:srgbClr val="002060"/>
                </a:solidFill>
              </a:rPr>
              <a:t>T,</a:t>
            </a:r>
            <a:r>
              <a:rPr lang="es-MX" sz="2400" b="1" i="1" dirty="0" smtClean="0"/>
              <a:t> que esta conformado por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partes </a:t>
            </a:r>
            <a:r>
              <a:rPr lang="es-MX" sz="2400" b="1" i="1" dirty="0" smtClean="0">
                <a:solidFill>
                  <a:srgbClr val="002060"/>
                </a:solidFill>
              </a:rPr>
              <a:t>U</a:t>
            </a:r>
            <a:r>
              <a:rPr lang="es-MX" sz="2400" b="1" i="1" dirty="0" smtClean="0"/>
              <a:t> y </a:t>
            </a:r>
            <a:r>
              <a:rPr lang="es-MX" sz="2400" b="1" i="1" dirty="0" smtClean="0">
                <a:solidFill>
                  <a:srgbClr val="FF0000"/>
                </a:solidFill>
              </a:rPr>
              <a:t>tres</a:t>
            </a:r>
            <a:r>
              <a:rPr lang="es-MX" sz="2400" b="1" i="1" dirty="0" smtClean="0"/>
              <a:t> partes </a:t>
            </a:r>
            <a:r>
              <a:rPr lang="es-MX" sz="2400" b="1" i="1" dirty="0" smtClean="0">
                <a:solidFill>
                  <a:srgbClr val="002060"/>
                </a:solidFill>
              </a:rPr>
              <a:t>V</a:t>
            </a:r>
            <a:r>
              <a:rPr lang="es-MX" sz="2400" b="1" i="1" dirty="0" smtClean="0"/>
              <a:t>. A su vez, la parte  </a:t>
            </a:r>
            <a:r>
              <a:rPr lang="es-MX" sz="2400" b="1" i="1" dirty="0" smtClean="0">
                <a:solidFill>
                  <a:srgbClr val="002060"/>
                </a:solidFill>
              </a:rPr>
              <a:t>U </a:t>
            </a:r>
            <a:r>
              <a:rPr lang="es-MX" sz="2400" b="1" i="1" dirty="0" smtClean="0"/>
              <a:t>está compuesta por </a:t>
            </a:r>
            <a:r>
              <a:rPr lang="es-MX" sz="2400" b="1" i="1" dirty="0" smtClean="0">
                <a:solidFill>
                  <a:srgbClr val="FF0000"/>
                </a:solidFill>
              </a:rPr>
              <a:t>una</a:t>
            </a:r>
            <a:r>
              <a:rPr lang="es-MX" sz="2400" b="1" i="1" dirty="0" smtClean="0"/>
              <a:t> parte </a:t>
            </a:r>
            <a:r>
              <a:rPr lang="es-MX" sz="2400" b="1" i="1" dirty="0" smtClean="0">
                <a:solidFill>
                  <a:srgbClr val="002060"/>
                </a:solidFill>
              </a:rPr>
              <a:t>W</a:t>
            </a:r>
            <a:r>
              <a:rPr lang="es-MX" sz="2400" b="1" i="1" dirty="0" smtClean="0"/>
              <a:t> y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partes </a:t>
            </a:r>
            <a:r>
              <a:rPr lang="es-MX" sz="2400" b="1" i="1" dirty="0" smtClean="0">
                <a:solidFill>
                  <a:srgbClr val="002060"/>
                </a:solidFill>
              </a:rPr>
              <a:t>X</a:t>
            </a:r>
            <a:r>
              <a:rPr lang="es-MX" sz="2400" b="1" i="1" dirty="0" smtClean="0"/>
              <a:t>. La parte </a:t>
            </a:r>
            <a:r>
              <a:rPr lang="es-MX" sz="2400" b="1" i="1" dirty="0" smtClean="0">
                <a:solidFill>
                  <a:srgbClr val="002060"/>
                </a:solidFill>
              </a:rPr>
              <a:t>V </a:t>
            </a:r>
            <a:r>
              <a:rPr lang="es-MX" sz="2400" b="1" i="1" dirty="0" smtClean="0"/>
              <a:t>esta compuesta por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partes </a:t>
            </a:r>
            <a:r>
              <a:rPr lang="es-MX" sz="2400" b="1" i="1" dirty="0" smtClean="0">
                <a:solidFill>
                  <a:srgbClr val="002060"/>
                </a:solidFill>
              </a:rPr>
              <a:t>W</a:t>
            </a:r>
            <a:r>
              <a:rPr lang="es-MX" sz="2400" b="1" i="1" dirty="0" smtClean="0"/>
              <a:t> y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partes </a:t>
            </a:r>
            <a:r>
              <a:rPr lang="es-MX" sz="2400" b="1" i="1" dirty="0" smtClean="0">
                <a:solidFill>
                  <a:srgbClr val="002060"/>
                </a:solidFill>
              </a:rPr>
              <a:t>Y</a:t>
            </a:r>
            <a:r>
              <a:rPr lang="es-MX" sz="2400" b="1" i="1" dirty="0" smtClean="0"/>
              <a:t>.</a:t>
            </a:r>
          </a:p>
          <a:p>
            <a:pPr algn="just"/>
            <a:endParaRPr lang="es-MX" sz="2400" b="1" i="1" dirty="0"/>
          </a:p>
          <a:p>
            <a:pPr algn="just"/>
            <a:r>
              <a:rPr lang="es-MX" sz="2400" b="1" i="1" dirty="0" smtClean="0"/>
              <a:t>Ahora considere el tiempo que necesitaremos para obtener estos bienes. Suponga que requerimos </a:t>
            </a:r>
            <a:r>
              <a:rPr lang="es-MX" sz="2400" b="1" i="1" dirty="0" smtClean="0">
                <a:solidFill>
                  <a:srgbClr val="FF0000"/>
                </a:solidFill>
              </a:rPr>
              <a:t>una </a:t>
            </a:r>
            <a:r>
              <a:rPr lang="es-MX" sz="2400" b="1" i="1" dirty="0" smtClean="0"/>
              <a:t>semana para fabricar </a:t>
            </a:r>
            <a:r>
              <a:rPr lang="es-MX" sz="2400" b="1" i="1" dirty="0" smtClean="0">
                <a:solidFill>
                  <a:srgbClr val="002060"/>
                </a:solidFill>
              </a:rPr>
              <a:t>T,</a:t>
            </a:r>
            <a:r>
              <a:rPr lang="es-MX" sz="2400" b="1" i="1" dirty="0" smtClean="0"/>
              <a:t>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semanas para </a:t>
            </a:r>
            <a:r>
              <a:rPr lang="es-MX" sz="2400" b="1" i="1" dirty="0" smtClean="0">
                <a:solidFill>
                  <a:srgbClr val="002060"/>
                </a:solidFill>
              </a:rPr>
              <a:t>U</a:t>
            </a:r>
            <a:r>
              <a:rPr lang="es-MX" sz="2400" b="1" i="1" dirty="0" smtClean="0"/>
              <a:t>, </a:t>
            </a:r>
            <a:r>
              <a:rPr lang="es-MX" sz="2400" b="1" i="1" dirty="0" smtClean="0">
                <a:solidFill>
                  <a:srgbClr val="FF0000"/>
                </a:solidFill>
              </a:rPr>
              <a:t>dos</a:t>
            </a:r>
            <a:r>
              <a:rPr lang="es-MX" sz="2400" b="1" i="1" dirty="0" smtClean="0"/>
              <a:t> semanas para </a:t>
            </a:r>
            <a:r>
              <a:rPr lang="es-MX" sz="2400" b="1" i="1" dirty="0" smtClean="0">
                <a:solidFill>
                  <a:srgbClr val="002060"/>
                </a:solidFill>
              </a:rPr>
              <a:t>V,</a:t>
            </a:r>
            <a:r>
              <a:rPr lang="es-MX" sz="2400" b="1" i="1" dirty="0" smtClean="0"/>
              <a:t> </a:t>
            </a:r>
            <a:r>
              <a:rPr lang="es-MX" sz="2400" b="1" i="1" dirty="0" smtClean="0">
                <a:solidFill>
                  <a:srgbClr val="FF0000"/>
                </a:solidFill>
              </a:rPr>
              <a:t>tres</a:t>
            </a:r>
            <a:r>
              <a:rPr lang="es-MX" sz="2400" b="1" i="1" dirty="0" smtClean="0"/>
              <a:t> semanas para </a:t>
            </a:r>
            <a:r>
              <a:rPr lang="es-MX" sz="2400" b="1" i="1" dirty="0" smtClean="0">
                <a:solidFill>
                  <a:srgbClr val="002060"/>
                </a:solidFill>
              </a:rPr>
              <a:t>W</a:t>
            </a:r>
            <a:r>
              <a:rPr lang="es-MX" sz="2400" b="1" i="1" dirty="0" smtClean="0"/>
              <a:t>, </a:t>
            </a:r>
            <a:r>
              <a:rPr lang="es-MX" sz="2400" b="1" i="1" dirty="0" smtClean="0">
                <a:solidFill>
                  <a:srgbClr val="FF0000"/>
                </a:solidFill>
              </a:rPr>
              <a:t>una</a:t>
            </a:r>
            <a:r>
              <a:rPr lang="es-MX" sz="2400" b="1" i="1" dirty="0" smtClean="0"/>
              <a:t> semana para </a:t>
            </a:r>
            <a:r>
              <a:rPr lang="es-MX" sz="2400" b="1" i="1" dirty="0" smtClean="0">
                <a:solidFill>
                  <a:srgbClr val="002060"/>
                </a:solidFill>
              </a:rPr>
              <a:t>X</a:t>
            </a:r>
            <a:r>
              <a:rPr lang="es-MX" sz="2400" b="1" i="1" dirty="0" smtClean="0"/>
              <a:t> y </a:t>
            </a:r>
            <a:r>
              <a:rPr lang="es-MX" sz="2400" b="1" i="1" dirty="0" smtClean="0">
                <a:solidFill>
                  <a:srgbClr val="FF0000"/>
                </a:solidFill>
              </a:rPr>
              <a:t>una</a:t>
            </a:r>
            <a:r>
              <a:rPr lang="es-MX" sz="2400" b="1" i="1" dirty="0" smtClean="0"/>
              <a:t> semana para </a:t>
            </a:r>
            <a:r>
              <a:rPr lang="es-MX" sz="2400" b="1" i="1" dirty="0" smtClean="0">
                <a:solidFill>
                  <a:srgbClr val="002060"/>
                </a:solidFill>
              </a:rPr>
              <a:t>Y.</a:t>
            </a:r>
          </a:p>
          <a:p>
            <a:pPr algn="just"/>
            <a:endParaRPr lang="es-MX" sz="2400" b="1" i="1" dirty="0"/>
          </a:p>
          <a:p>
            <a:pPr algn="just"/>
            <a:r>
              <a:rPr lang="es-MX" sz="2400" b="1" i="1" dirty="0" smtClean="0"/>
              <a:t>Realizar un árbol de la estructura del producto </a:t>
            </a:r>
            <a:r>
              <a:rPr lang="es-MX" sz="2400" b="1" i="1" dirty="0" smtClean="0">
                <a:solidFill>
                  <a:srgbClr val="002060"/>
                </a:solidFill>
              </a:rPr>
              <a:t>T</a:t>
            </a:r>
            <a:r>
              <a:rPr lang="es-MX" sz="2400" b="1" i="1" dirty="0" smtClean="0"/>
              <a:t> y el plan de requerimiento de materiales para terminar </a:t>
            </a:r>
            <a:r>
              <a:rPr lang="es-MX" sz="2400" b="1" i="1" dirty="0" smtClean="0">
                <a:solidFill>
                  <a:srgbClr val="FF0000"/>
                </a:solidFill>
              </a:rPr>
              <a:t>100</a:t>
            </a:r>
            <a:r>
              <a:rPr lang="es-MX" sz="2400" b="1" i="1" dirty="0" smtClean="0"/>
              <a:t> unidades del producto </a:t>
            </a:r>
            <a:r>
              <a:rPr lang="es-MX" sz="2400" b="1" i="1" dirty="0" smtClean="0">
                <a:solidFill>
                  <a:srgbClr val="002060"/>
                </a:solidFill>
              </a:rPr>
              <a:t>T</a:t>
            </a:r>
            <a:r>
              <a:rPr lang="es-MX" sz="2400" b="1" i="1" dirty="0" smtClean="0"/>
              <a:t> en la semana </a:t>
            </a:r>
            <a:r>
              <a:rPr lang="es-MX" sz="2400" b="1" i="1" dirty="0" smtClean="0">
                <a:solidFill>
                  <a:srgbClr val="FF0000"/>
                </a:solidFill>
              </a:rPr>
              <a:t>7</a:t>
            </a:r>
            <a:r>
              <a:rPr lang="es-MX" sz="2400" b="1" i="1" dirty="0" smtClean="0"/>
              <a:t>.</a:t>
            </a:r>
            <a:endParaRPr lang="es-MX" sz="2400" b="1" i="1" dirty="0"/>
          </a:p>
        </p:txBody>
      </p:sp>
    </p:spTree>
    <p:extLst>
      <p:ext uri="{BB962C8B-B14F-4D97-AF65-F5344CB8AC3E}">
        <p14:creationId xmlns:p14="http://schemas.microsoft.com/office/powerpoint/2010/main" val="218343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0495" y="188640"/>
            <a:ext cx="1863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 r p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586578"/>
              </p:ext>
            </p:extLst>
          </p:nvPr>
        </p:nvGraphicFramePr>
        <p:xfrm>
          <a:off x="1187624" y="1340768"/>
          <a:ext cx="6912768" cy="512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2"/>
                <a:gridCol w="1008112"/>
                <a:gridCol w="576064"/>
                <a:gridCol w="556724"/>
                <a:gridCol w="643238"/>
                <a:gridCol w="643238"/>
                <a:gridCol w="643238"/>
                <a:gridCol w="643238"/>
                <a:gridCol w="643238"/>
                <a:gridCol w="1123626"/>
              </a:tblGrid>
              <a:tr h="3688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es-MX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 </a:t>
                      </a:r>
                      <a:r>
                        <a:rPr lang="es-MX" dirty="0" smtClean="0">
                          <a:solidFill>
                            <a:schemeClr val="tx2"/>
                          </a:solidFill>
                        </a:rPr>
                        <a:t>T. Espera</a:t>
                      </a:r>
                      <a:endParaRPr lang="es-MX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8187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F. </a:t>
                      </a:r>
                      <a:r>
                        <a:rPr lang="es-MX" b="1" dirty="0" err="1" smtClean="0"/>
                        <a:t>Req</a:t>
                      </a:r>
                      <a:endParaRPr lang="es-MX" b="1" dirty="0" smtClean="0"/>
                    </a:p>
                    <a:p>
                      <a:r>
                        <a:rPr lang="es-MX" b="1" dirty="0" smtClean="0"/>
                        <a:t>Col. </a:t>
                      </a:r>
                      <a:r>
                        <a:rPr lang="es-MX" b="1" dirty="0" err="1" smtClean="0"/>
                        <a:t>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100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U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F. </a:t>
                      </a:r>
                      <a:r>
                        <a:rPr lang="es-MX" b="1" dirty="0" err="1" smtClean="0"/>
                        <a:t>Req</a:t>
                      </a:r>
                      <a:endParaRPr lang="es-MX" b="1" dirty="0" smtClean="0"/>
                    </a:p>
                    <a:p>
                      <a:r>
                        <a:rPr lang="es-MX" b="1" dirty="0" smtClean="0"/>
                        <a:t>Col. </a:t>
                      </a:r>
                      <a:r>
                        <a:rPr lang="es-MX" b="1" dirty="0" err="1" smtClean="0"/>
                        <a:t>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200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V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smtClean="0"/>
                        <a:t>F. Req</a:t>
                      </a:r>
                    </a:p>
                    <a:p>
                      <a:r>
                        <a:rPr lang="es-MX" b="1" smtClean="0"/>
                        <a:t>Col. 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300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2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W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smtClean="0"/>
                        <a:t>F. Req</a:t>
                      </a:r>
                    </a:p>
                    <a:p>
                      <a:r>
                        <a:rPr lang="es-MX" b="1" smtClean="0"/>
                        <a:t>Col. 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800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800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3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X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smtClean="0"/>
                        <a:t>F. Req</a:t>
                      </a:r>
                    </a:p>
                    <a:p>
                      <a:r>
                        <a:rPr lang="es-MX" b="1" smtClean="0"/>
                        <a:t>Col. 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400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Y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1" dirty="0" smtClean="0"/>
                        <a:t>F. </a:t>
                      </a:r>
                      <a:r>
                        <a:rPr lang="es-MX" b="1" dirty="0" err="1" smtClean="0"/>
                        <a:t>Req</a:t>
                      </a:r>
                      <a:endParaRPr lang="es-MX" b="1" dirty="0" smtClean="0"/>
                    </a:p>
                    <a:p>
                      <a:r>
                        <a:rPr lang="es-MX" b="1" dirty="0" smtClean="0"/>
                        <a:t>Col. </a:t>
                      </a:r>
                      <a:r>
                        <a:rPr lang="es-MX" b="1" dirty="0" err="1" smtClean="0"/>
                        <a:t>Ped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600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600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1 </a:t>
                      </a:r>
                      <a:r>
                        <a:rPr lang="es-MX" b="1" dirty="0" err="1" smtClean="0"/>
                        <a:t>Sem</a:t>
                      </a:r>
                      <a:endParaRPr lang="es-MX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88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42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346</Words>
  <Application>Microsoft Macintosh PowerPoint</Application>
  <PresentationFormat>Presentación en pantalla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</dc:creator>
  <cp:lastModifiedBy>ita</cp:lastModifiedBy>
  <cp:revision>25</cp:revision>
  <dcterms:created xsi:type="dcterms:W3CDTF">2015-06-23T18:07:38Z</dcterms:created>
  <dcterms:modified xsi:type="dcterms:W3CDTF">2020-06-02T15:28:14Z</dcterms:modified>
</cp:coreProperties>
</file>