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3" r:id="rId3"/>
    <p:sldId id="265" r:id="rId4"/>
    <p:sldId id="262" r:id="rId5"/>
    <p:sldId id="267" r:id="rId6"/>
    <p:sldId id="268" r:id="rId7"/>
    <p:sldId id="269" r:id="rId8"/>
    <p:sldId id="270" r:id="rId9"/>
    <p:sldId id="271" r:id="rId10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576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F164-3DC8-44AA-91C1-EA5CB4725FB0}" type="datetimeFigureOut">
              <a:rPr lang="es-MX" smtClean="0"/>
              <a:t>02/06/20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DBB-256B-41BD-85A9-0D77D85B3C52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4483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F164-3DC8-44AA-91C1-EA5CB4725FB0}" type="datetimeFigureOut">
              <a:rPr lang="es-MX" smtClean="0"/>
              <a:t>02/06/20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DBB-256B-41BD-85A9-0D77D85B3C52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9176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F164-3DC8-44AA-91C1-EA5CB4725FB0}" type="datetimeFigureOut">
              <a:rPr lang="es-MX" smtClean="0"/>
              <a:t>02/06/20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DBB-256B-41BD-85A9-0D77D85B3C52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452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F164-3DC8-44AA-91C1-EA5CB4725FB0}" type="datetimeFigureOut">
              <a:rPr lang="es-MX" smtClean="0"/>
              <a:t>02/06/20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DBB-256B-41BD-85A9-0D77D85B3C52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1027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F164-3DC8-44AA-91C1-EA5CB4725FB0}" type="datetimeFigureOut">
              <a:rPr lang="es-MX" smtClean="0"/>
              <a:t>02/06/20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DBB-256B-41BD-85A9-0D77D85B3C52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62906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F164-3DC8-44AA-91C1-EA5CB4725FB0}" type="datetimeFigureOut">
              <a:rPr lang="es-MX" smtClean="0"/>
              <a:t>02/06/20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DBB-256B-41BD-85A9-0D77D85B3C52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64189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F164-3DC8-44AA-91C1-EA5CB4725FB0}" type="datetimeFigureOut">
              <a:rPr lang="es-MX" smtClean="0"/>
              <a:t>02/06/20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DBB-256B-41BD-85A9-0D77D85B3C52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7795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F164-3DC8-44AA-91C1-EA5CB4725FB0}" type="datetimeFigureOut">
              <a:rPr lang="es-MX" smtClean="0"/>
              <a:t>02/06/20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DBB-256B-41BD-85A9-0D77D85B3C52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7757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F164-3DC8-44AA-91C1-EA5CB4725FB0}" type="datetimeFigureOut">
              <a:rPr lang="es-MX" smtClean="0"/>
              <a:t>02/06/20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DBB-256B-41BD-85A9-0D77D85B3C52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70009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F164-3DC8-44AA-91C1-EA5CB4725FB0}" type="datetimeFigureOut">
              <a:rPr lang="es-MX" smtClean="0"/>
              <a:t>02/06/20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DBB-256B-41BD-85A9-0D77D85B3C52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9154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F164-3DC8-44AA-91C1-EA5CB4725FB0}" type="datetimeFigureOut">
              <a:rPr lang="es-MX" smtClean="0"/>
              <a:t>02/06/20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23DBB-256B-41BD-85A9-0D77D85B3C52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0915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5F164-3DC8-44AA-91C1-EA5CB4725FB0}" type="datetimeFigureOut">
              <a:rPr lang="es-MX" smtClean="0"/>
              <a:t>02/06/20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23DBB-256B-41BD-85A9-0D77D85B3C52}" type="slidenum">
              <a:rPr lang="es-MX" smtClean="0"/>
              <a:t>‹Nr.›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73784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hyperlink" Target="..%5CAdmon.%20Producc%5CJ.I.T.pptx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hyperlink" Target="..%5CAdmon.%20Producc%5CMRP.xlsx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4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23528" y="116632"/>
            <a:ext cx="849694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Planeación de Requerimientos </a:t>
            </a:r>
          </a:p>
          <a:p>
            <a:pPr algn="ctr"/>
            <a:r>
              <a:rPr lang="es-E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 Materiales (MRP)</a:t>
            </a:r>
            <a:endParaRPr lang="es-E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http://www.referenceforbusiness.com/photos/material-requirements-planning-mrp-1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3645024"/>
            <a:ext cx="4000500" cy="288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k44.kn3.net/7/4/5/2/6/C/D5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5934"/>
            <a:ext cx="5914353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391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563888" y="188640"/>
            <a:ext cx="1976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 smtClean="0">
                <a:solidFill>
                  <a:srgbClr val="FF0000"/>
                </a:solidFill>
              </a:rPr>
              <a:t>MRP</a:t>
            </a:r>
            <a:endParaRPr lang="es-MX" sz="4000" b="1" dirty="0">
              <a:solidFill>
                <a:srgbClr val="FF0000"/>
              </a:solidFill>
            </a:endParaRPr>
          </a:p>
        </p:txBody>
      </p:sp>
      <p:cxnSp>
        <p:nvCxnSpPr>
          <p:cNvPr id="5" name="4 Conector recto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381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Rectángulo"/>
          <p:cNvSpPr/>
          <p:nvPr/>
        </p:nvSpPr>
        <p:spPr>
          <a:xfrm>
            <a:off x="323528" y="908720"/>
            <a:ext cx="8424936" cy="18158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 cmpd="dbl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MX" sz="2800" b="1" i="1" dirty="0" smtClean="0"/>
              <a:t>Técnica que permite controlar </a:t>
            </a:r>
            <a:r>
              <a:rPr lang="es-MX" sz="2800" b="1" i="1" dirty="0"/>
              <a:t>y coordinar los materiales para que se encuentren disponibles cuando sea </a:t>
            </a:r>
            <a:r>
              <a:rPr lang="es-MX" sz="2800" b="1" i="1" dirty="0" smtClean="0"/>
              <a:t>necesario </a:t>
            </a:r>
            <a:r>
              <a:rPr lang="es-MX" sz="2800" b="1" i="1" dirty="0"/>
              <a:t>y al mismo </a:t>
            </a:r>
            <a:r>
              <a:rPr lang="es-MX" sz="2800" b="1" i="1" dirty="0" smtClean="0"/>
              <a:t>tiempo, </a:t>
            </a:r>
            <a:r>
              <a:rPr lang="es-MX" sz="2800" b="1" i="1" dirty="0"/>
              <a:t>sin tener la necesidad de </a:t>
            </a:r>
            <a:r>
              <a:rPr lang="es-MX" sz="2800" b="1" i="1" dirty="0" smtClean="0"/>
              <a:t>generar </a:t>
            </a:r>
            <a:r>
              <a:rPr lang="es-MX" sz="2800" b="1" i="1" dirty="0"/>
              <a:t>un inventario excesivo.</a:t>
            </a:r>
            <a:endParaRPr lang="es-MX" sz="2800" dirty="0"/>
          </a:p>
        </p:txBody>
      </p:sp>
      <p:pic>
        <p:nvPicPr>
          <p:cNvPr id="4098" name="Picture 2" descr="http://image.slidesharecdn.com/mrp-140305144513-phpapp02/95/mrp-3-638.jpg?cb=13940307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577" y="2826817"/>
            <a:ext cx="5018695" cy="376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487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39552" y="1234495"/>
            <a:ext cx="2520280" cy="2554545"/>
          </a:xfrm>
          <a:prstGeom prst="rect">
            <a:avLst/>
          </a:prstGeom>
          <a:solidFill>
            <a:schemeClr val="accent3"/>
          </a:solidFill>
          <a:ln w="38100" cmpd="dbl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MX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La estructura de cada producto</a:t>
            </a:r>
            <a:r>
              <a:rPr lang="es-MX" altLang="es-MX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calculando los componentes, materiales y cantidades necesarios de cada uno. Esa estructura da lugar a una lista de materiales conocida con el nombre de BOM (</a:t>
            </a:r>
            <a:r>
              <a:rPr lang="es-MX" altLang="es-MX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bill</a:t>
            </a:r>
            <a:r>
              <a:rPr lang="es-MX" altLang="es-MX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MX" altLang="es-MX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materials</a:t>
            </a:r>
            <a:r>
              <a:rPr lang="es-MX" altLang="es-MX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  <p:pic>
        <p:nvPicPr>
          <p:cNvPr id="5122" name="Picture 2" descr="https://prensaprm22010.files.wordpress.com/2010/05/tabla-mrp-buen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85" y="4077072"/>
            <a:ext cx="3305272" cy="1876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3563888" y="1556792"/>
            <a:ext cx="2880320" cy="14773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 cmpd="dbl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MX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Stocks</a:t>
            </a:r>
            <a:r>
              <a:rPr lang="es-MX" altLang="es-MX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iniciales del producto final y de cada uno de los materiales o componentes que lo conforman.</a:t>
            </a:r>
          </a:p>
        </p:txBody>
      </p:sp>
      <p:pic>
        <p:nvPicPr>
          <p:cNvPr id="5124" name="Picture 4" descr="http://www.avanzaentucarrera.com/llegaraser/comp/uploads/2014/08/stoc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857" y="3197384"/>
            <a:ext cx="2806092" cy="163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6804248" y="1268760"/>
            <a:ext cx="2016224" cy="2031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 cmpd="dbl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MX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Lead time </a:t>
            </a:r>
            <a:r>
              <a:rPr lang="es-MX" altLang="es-MX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 tiempo que se necesita desde que se solicita un componente o material hasta que se obtiene.</a:t>
            </a:r>
          </a:p>
        </p:txBody>
      </p:sp>
      <p:pic>
        <p:nvPicPr>
          <p:cNvPr id="5126" name="Picture 6" descr="http://elsmar.com/Lead_Time/img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915" y="4581128"/>
            <a:ext cx="2784276" cy="208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1115616" y="188640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altLang="es-MX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Para llevar a cabo esta técnica necesitamos los siguientes datos</a:t>
            </a:r>
            <a:endParaRPr lang="es-MX" dirty="0"/>
          </a:p>
        </p:txBody>
      </p:sp>
      <p:sp>
        <p:nvSpPr>
          <p:cNvPr id="2" name="1 CuadroTexto"/>
          <p:cNvSpPr txBox="1"/>
          <p:nvPr/>
        </p:nvSpPr>
        <p:spPr>
          <a:xfrm>
            <a:off x="1547664" y="630932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hlinkClick r:id="rId5" action="ppaction://hlinkpres?slideindex=1&amp;slidetitle="/>
              </a:rPr>
              <a:t>JIT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68020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131840" y="-27384"/>
            <a:ext cx="1976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 smtClean="0">
                <a:solidFill>
                  <a:srgbClr val="FF0000"/>
                </a:solidFill>
              </a:rPr>
              <a:t>MRP</a:t>
            </a:r>
            <a:endParaRPr lang="es-MX" sz="4000" b="1" dirty="0">
              <a:solidFill>
                <a:srgbClr val="FF0000"/>
              </a:solidFill>
            </a:endParaRPr>
          </a:p>
        </p:txBody>
      </p:sp>
      <p:cxnSp>
        <p:nvCxnSpPr>
          <p:cNvPr id="5" name="4 Conector recto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  <a:ln w="381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Mr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908720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6876256" y="1043444"/>
            <a:ext cx="15841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7" name="6 CuadroTexto"/>
          <p:cNvSpPr txBox="1"/>
          <p:nvPr/>
        </p:nvSpPr>
        <p:spPr>
          <a:xfrm>
            <a:off x="5115661" y="807095"/>
            <a:ext cx="71287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MX" sz="2400" dirty="0"/>
          </a:p>
        </p:txBody>
      </p:sp>
      <p:sp>
        <p:nvSpPr>
          <p:cNvPr id="8" name="7 CuadroTexto"/>
          <p:cNvSpPr txBox="1"/>
          <p:nvPr/>
        </p:nvSpPr>
        <p:spPr>
          <a:xfrm rot="5400000">
            <a:off x="4851827" y="1186748"/>
            <a:ext cx="9253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9" name="8 CuadroTexto"/>
          <p:cNvSpPr txBox="1"/>
          <p:nvPr/>
        </p:nvSpPr>
        <p:spPr>
          <a:xfrm>
            <a:off x="827584" y="630932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hlinkClick r:id="rId3" action="ppaction://hlinkfile"/>
              </a:rPr>
              <a:t>MRP</a:t>
            </a:r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825344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3.bp.blogspot.com/-SOfRimAbnEw/UMGI1iahZGI/AAAAAAAAACw/sbizTj1RMWM/s1600/Dibuj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046546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3941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419872" y="66690"/>
            <a:ext cx="186942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MRP</a:t>
            </a:r>
            <a:endParaRPr lang="es-E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http://2.bp.blogspot.com/-kjQVvuD6ckA/TfmKUYuQXhI/AAAAAAAAADY/rPPWWqaIods/s1600/sist.+mr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054" y="1196752"/>
            <a:ext cx="724035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690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9512" y="260648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002060"/>
                </a:solidFill>
              </a:rPr>
              <a:t>PASOS PARA ELABORAR UN MRP</a:t>
            </a:r>
            <a:endParaRPr lang="es-MX" sz="28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www.gestiopolis.com/wp-content/uploads/2011/10/Materials-Requirement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55" y="1114425"/>
            <a:ext cx="55340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draftlogic.com/upload/BillOfMaterials_290x26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300163"/>
            <a:ext cx="2762250" cy="249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webandmacros.net/images/explosion-of-mrp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29000"/>
            <a:ext cx="4905375" cy="32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67544" y="620688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solidFill>
                  <a:srgbClr val="FF0000"/>
                </a:solidFill>
              </a:rPr>
              <a:t>1</a:t>
            </a:r>
            <a:endParaRPr lang="es-MX" sz="36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177261" y="468094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solidFill>
                  <a:srgbClr val="FF0000"/>
                </a:solidFill>
              </a:rPr>
              <a:t>2</a:t>
            </a:r>
            <a:endParaRPr lang="es-MX" sz="36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156176" y="5076825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solidFill>
                  <a:srgbClr val="FF0000"/>
                </a:solidFill>
              </a:rPr>
              <a:t>3</a:t>
            </a:r>
            <a:endParaRPr lang="es-MX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178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51520" y="526846"/>
            <a:ext cx="87129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b="1" i="1" dirty="0" smtClean="0"/>
              <a:t>EJEMPLO</a:t>
            </a:r>
          </a:p>
          <a:p>
            <a:pPr algn="just"/>
            <a:endParaRPr lang="es-MX" sz="2400" b="1" i="1" dirty="0"/>
          </a:p>
          <a:p>
            <a:pPr algn="just"/>
            <a:r>
              <a:rPr lang="es-MX" sz="2400" b="1" i="1" dirty="0" smtClean="0"/>
              <a:t>Supongamos que vamos a producir el producto </a:t>
            </a:r>
            <a:r>
              <a:rPr lang="es-MX" sz="2400" b="1" i="1" dirty="0" smtClean="0">
                <a:solidFill>
                  <a:srgbClr val="002060"/>
                </a:solidFill>
              </a:rPr>
              <a:t>T,</a:t>
            </a:r>
            <a:r>
              <a:rPr lang="es-MX" sz="2400" b="1" i="1" dirty="0" smtClean="0"/>
              <a:t> que esta conformado por </a:t>
            </a:r>
            <a:r>
              <a:rPr lang="es-MX" sz="2400" b="1" i="1" dirty="0" smtClean="0">
                <a:solidFill>
                  <a:srgbClr val="FF0000"/>
                </a:solidFill>
              </a:rPr>
              <a:t>dos</a:t>
            </a:r>
            <a:r>
              <a:rPr lang="es-MX" sz="2400" b="1" i="1" dirty="0" smtClean="0"/>
              <a:t> partes </a:t>
            </a:r>
            <a:r>
              <a:rPr lang="es-MX" sz="2400" b="1" i="1" dirty="0" smtClean="0">
                <a:solidFill>
                  <a:srgbClr val="002060"/>
                </a:solidFill>
              </a:rPr>
              <a:t>U</a:t>
            </a:r>
            <a:r>
              <a:rPr lang="es-MX" sz="2400" b="1" i="1" dirty="0" smtClean="0"/>
              <a:t> y </a:t>
            </a:r>
            <a:r>
              <a:rPr lang="es-MX" sz="2400" b="1" i="1" dirty="0" smtClean="0">
                <a:solidFill>
                  <a:srgbClr val="FF0000"/>
                </a:solidFill>
              </a:rPr>
              <a:t>tres</a:t>
            </a:r>
            <a:r>
              <a:rPr lang="es-MX" sz="2400" b="1" i="1" dirty="0" smtClean="0"/>
              <a:t> partes </a:t>
            </a:r>
            <a:r>
              <a:rPr lang="es-MX" sz="2400" b="1" i="1" dirty="0" smtClean="0">
                <a:solidFill>
                  <a:srgbClr val="002060"/>
                </a:solidFill>
              </a:rPr>
              <a:t>V</a:t>
            </a:r>
            <a:r>
              <a:rPr lang="es-MX" sz="2400" b="1" i="1" dirty="0" smtClean="0"/>
              <a:t>. A su vez, la parte  </a:t>
            </a:r>
            <a:r>
              <a:rPr lang="es-MX" sz="2400" b="1" i="1" dirty="0" smtClean="0">
                <a:solidFill>
                  <a:srgbClr val="002060"/>
                </a:solidFill>
              </a:rPr>
              <a:t>U </a:t>
            </a:r>
            <a:r>
              <a:rPr lang="es-MX" sz="2400" b="1" i="1" dirty="0" smtClean="0"/>
              <a:t>está compuesta por </a:t>
            </a:r>
            <a:r>
              <a:rPr lang="es-MX" sz="2400" b="1" i="1" dirty="0" smtClean="0">
                <a:solidFill>
                  <a:srgbClr val="FF0000"/>
                </a:solidFill>
              </a:rPr>
              <a:t>una</a:t>
            </a:r>
            <a:r>
              <a:rPr lang="es-MX" sz="2400" b="1" i="1" dirty="0" smtClean="0"/>
              <a:t> parte </a:t>
            </a:r>
            <a:r>
              <a:rPr lang="es-MX" sz="2400" b="1" i="1" dirty="0" smtClean="0">
                <a:solidFill>
                  <a:srgbClr val="002060"/>
                </a:solidFill>
              </a:rPr>
              <a:t>W</a:t>
            </a:r>
            <a:r>
              <a:rPr lang="es-MX" sz="2400" b="1" i="1" dirty="0" smtClean="0"/>
              <a:t> y </a:t>
            </a:r>
            <a:r>
              <a:rPr lang="es-MX" sz="2400" b="1" i="1" dirty="0" smtClean="0">
                <a:solidFill>
                  <a:srgbClr val="FF0000"/>
                </a:solidFill>
              </a:rPr>
              <a:t>dos</a:t>
            </a:r>
            <a:r>
              <a:rPr lang="es-MX" sz="2400" b="1" i="1" dirty="0" smtClean="0"/>
              <a:t> partes </a:t>
            </a:r>
            <a:r>
              <a:rPr lang="es-MX" sz="2400" b="1" i="1" dirty="0" smtClean="0">
                <a:solidFill>
                  <a:srgbClr val="002060"/>
                </a:solidFill>
              </a:rPr>
              <a:t>X</a:t>
            </a:r>
            <a:r>
              <a:rPr lang="es-MX" sz="2400" b="1" i="1" dirty="0" smtClean="0"/>
              <a:t>. La parte </a:t>
            </a:r>
            <a:r>
              <a:rPr lang="es-MX" sz="2400" b="1" i="1" dirty="0" smtClean="0">
                <a:solidFill>
                  <a:srgbClr val="002060"/>
                </a:solidFill>
              </a:rPr>
              <a:t>V </a:t>
            </a:r>
            <a:r>
              <a:rPr lang="es-MX" sz="2400" b="1" i="1" dirty="0" smtClean="0"/>
              <a:t>esta compuesta por </a:t>
            </a:r>
            <a:r>
              <a:rPr lang="es-MX" sz="2400" b="1" i="1" dirty="0" smtClean="0">
                <a:solidFill>
                  <a:srgbClr val="FF0000"/>
                </a:solidFill>
              </a:rPr>
              <a:t>dos</a:t>
            </a:r>
            <a:r>
              <a:rPr lang="es-MX" sz="2400" b="1" i="1" dirty="0" smtClean="0"/>
              <a:t> partes </a:t>
            </a:r>
            <a:r>
              <a:rPr lang="es-MX" sz="2400" b="1" i="1" dirty="0" smtClean="0">
                <a:solidFill>
                  <a:srgbClr val="002060"/>
                </a:solidFill>
              </a:rPr>
              <a:t>W</a:t>
            </a:r>
            <a:r>
              <a:rPr lang="es-MX" sz="2400" b="1" i="1" dirty="0" smtClean="0"/>
              <a:t> y </a:t>
            </a:r>
            <a:r>
              <a:rPr lang="es-MX" sz="2400" b="1" i="1" dirty="0" smtClean="0">
                <a:solidFill>
                  <a:srgbClr val="FF0000"/>
                </a:solidFill>
              </a:rPr>
              <a:t>dos</a:t>
            </a:r>
            <a:r>
              <a:rPr lang="es-MX" sz="2400" b="1" i="1" dirty="0" smtClean="0"/>
              <a:t> partes </a:t>
            </a:r>
            <a:r>
              <a:rPr lang="es-MX" sz="2400" b="1" i="1" dirty="0" smtClean="0">
                <a:solidFill>
                  <a:srgbClr val="002060"/>
                </a:solidFill>
              </a:rPr>
              <a:t>Y</a:t>
            </a:r>
            <a:r>
              <a:rPr lang="es-MX" sz="2400" b="1" i="1" dirty="0" smtClean="0"/>
              <a:t>.</a:t>
            </a:r>
          </a:p>
          <a:p>
            <a:pPr algn="just"/>
            <a:endParaRPr lang="es-MX" sz="2400" b="1" i="1" dirty="0"/>
          </a:p>
          <a:p>
            <a:pPr algn="just"/>
            <a:r>
              <a:rPr lang="es-MX" sz="2400" b="1" i="1" dirty="0" smtClean="0"/>
              <a:t>Ahora considere el tiempo que necesitaremos para obtener estos bienes. Suponga que requerimos </a:t>
            </a:r>
            <a:r>
              <a:rPr lang="es-MX" sz="2400" b="1" i="1" dirty="0" smtClean="0">
                <a:solidFill>
                  <a:srgbClr val="FF0000"/>
                </a:solidFill>
              </a:rPr>
              <a:t>una </a:t>
            </a:r>
            <a:r>
              <a:rPr lang="es-MX" sz="2400" b="1" i="1" dirty="0" smtClean="0"/>
              <a:t>semana para fabricar </a:t>
            </a:r>
            <a:r>
              <a:rPr lang="es-MX" sz="2400" b="1" i="1" dirty="0" smtClean="0">
                <a:solidFill>
                  <a:srgbClr val="002060"/>
                </a:solidFill>
              </a:rPr>
              <a:t>T,</a:t>
            </a:r>
            <a:r>
              <a:rPr lang="es-MX" sz="2400" b="1" i="1" dirty="0" smtClean="0"/>
              <a:t> </a:t>
            </a:r>
            <a:r>
              <a:rPr lang="es-MX" sz="2400" b="1" i="1" dirty="0" smtClean="0">
                <a:solidFill>
                  <a:srgbClr val="FF0000"/>
                </a:solidFill>
              </a:rPr>
              <a:t>dos</a:t>
            </a:r>
            <a:r>
              <a:rPr lang="es-MX" sz="2400" b="1" i="1" dirty="0" smtClean="0"/>
              <a:t> semanas para </a:t>
            </a:r>
            <a:r>
              <a:rPr lang="es-MX" sz="2400" b="1" i="1" dirty="0" smtClean="0">
                <a:solidFill>
                  <a:srgbClr val="002060"/>
                </a:solidFill>
              </a:rPr>
              <a:t>U</a:t>
            </a:r>
            <a:r>
              <a:rPr lang="es-MX" sz="2400" b="1" i="1" dirty="0" smtClean="0"/>
              <a:t>, </a:t>
            </a:r>
            <a:r>
              <a:rPr lang="es-MX" sz="2400" b="1" i="1" dirty="0" smtClean="0">
                <a:solidFill>
                  <a:srgbClr val="FF0000"/>
                </a:solidFill>
              </a:rPr>
              <a:t>dos</a:t>
            </a:r>
            <a:r>
              <a:rPr lang="es-MX" sz="2400" b="1" i="1" dirty="0" smtClean="0"/>
              <a:t> semanas para </a:t>
            </a:r>
            <a:r>
              <a:rPr lang="es-MX" sz="2400" b="1" i="1" dirty="0" smtClean="0">
                <a:solidFill>
                  <a:srgbClr val="002060"/>
                </a:solidFill>
              </a:rPr>
              <a:t>V,</a:t>
            </a:r>
            <a:r>
              <a:rPr lang="es-MX" sz="2400" b="1" i="1" dirty="0" smtClean="0"/>
              <a:t> </a:t>
            </a:r>
            <a:r>
              <a:rPr lang="es-MX" sz="2400" b="1" i="1" dirty="0" smtClean="0">
                <a:solidFill>
                  <a:srgbClr val="FF0000"/>
                </a:solidFill>
              </a:rPr>
              <a:t>tres</a:t>
            </a:r>
            <a:r>
              <a:rPr lang="es-MX" sz="2400" b="1" i="1" dirty="0" smtClean="0"/>
              <a:t> semanas para </a:t>
            </a:r>
            <a:r>
              <a:rPr lang="es-MX" sz="2400" b="1" i="1" dirty="0" smtClean="0">
                <a:solidFill>
                  <a:srgbClr val="002060"/>
                </a:solidFill>
              </a:rPr>
              <a:t>W</a:t>
            </a:r>
            <a:r>
              <a:rPr lang="es-MX" sz="2400" b="1" i="1" dirty="0" smtClean="0"/>
              <a:t>, </a:t>
            </a:r>
            <a:r>
              <a:rPr lang="es-MX" sz="2400" b="1" i="1" dirty="0" smtClean="0">
                <a:solidFill>
                  <a:srgbClr val="FF0000"/>
                </a:solidFill>
              </a:rPr>
              <a:t>una</a:t>
            </a:r>
            <a:r>
              <a:rPr lang="es-MX" sz="2400" b="1" i="1" dirty="0" smtClean="0"/>
              <a:t> semana para </a:t>
            </a:r>
            <a:r>
              <a:rPr lang="es-MX" sz="2400" b="1" i="1" dirty="0" smtClean="0">
                <a:solidFill>
                  <a:srgbClr val="002060"/>
                </a:solidFill>
              </a:rPr>
              <a:t>X</a:t>
            </a:r>
            <a:r>
              <a:rPr lang="es-MX" sz="2400" b="1" i="1" dirty="0" smtClean="0"/>
              <a:t> y </a:t>
            </a:r>
            <a:r>
              <a:rPr lang="es-MX" sz="2400" b="1" i="1" dirty="0" smtClean="0">
                <a:solidFill>
                  <a:srgbClr val="FF0000"/>
                </a:solidFill>
              </a:rPr>
              <a:t>una</a:t>
            </a:r>
            <a:r>
              <a:rPr lang="es-MX" sz="2400" b="1" i="1" dirty="0" smtClean="0"/>
              <a:t> semana para </a:t>
            </a:r>
            <a:r>
              <a:rPr lang="es-MX" sz="2400" b="1" i="1" dirty="0" smtClean="0">
                <a:solidFill>
                  <a:srgbClr val="002060"/>
                </a:solidFill>
              </a:rPr>
              <a:t>Y.</a:t>
            </a:r>
          </a:p>
          <a:p>
            <a:pPr algn="just"/>
            <a:endParaRPr lang="es-MX" sz="2400" b="1" i="1" dirty="0"/>
          </a:p>
          <a:p>
            <a:pPr algn="just"/>
            <a:r>
              <a:rPr lang="es-MX" sz="2400" b="1" i="1" dirty="0" smtClean="0"/>
              <a:t>Realizar un árbol de la estructura del producto </a:t>
            </a:r>
            <a:r>
              <a:rPr lang="es-MX" sz="2400" b="1" i="1" dirty="0" smtClean="0">
                <a:solidFill>
                  <a:srgbClr val="002060"/>
                </a:solidFill>
              </a:rPr>
              <a:t>T</a:t>
            </a:r>
            <a:r>
              <a:rPr lang="es-MX" sz="2400" b="1" i="1" dirty="0" smtClean="0"/>
              <a:t> y el plan de requerimiento de materiales para terminar </a:t>
            </a:r>
            <a:r>
              <a:rPr lang="es-MX" sz="2400" b="1" i="1" dirty="0" smtClean="0">
                <a:solidFill>
                  <a:srgbClr val="FF0000"/>
                </a:solidFill>
              </a:rPr>
              <a:t>100</a:t>
            </a:r>
            <a:r>
              <a:rPr lang="es-MX" sz="2400" b="1" i="1" dirty="0" smtClean="0"/>
              <a:t> unidades del producto </a:t>
            </a:r>
            <a:r>
              <a:rPr lang="es-MX" sz="2400" b="1" i="1" dirty="0" smtClean="0">
                <a:solidFill>
                  <a:srgbClr val="002060"/>
                </a:solidFill>
              </a:rPr>
              <a:t>T</a:t>
            </a:r>
            <a:r>
              <a:rPr lang="es-MX" sz="2400" b="1" i="1" dirty="0" smtClean="0"/>
              <a:t> en la semana </a:t>
            </a:r>
            <a:r>
              <a:rPr lang="es-MX" sz="2400" b="1" i="1" dirty="0" smtClean="0">
                <a:solidFill>
                  <a:srgbClr val="FF0000"/>
                </a:solidFill>
              </a:rPr>
              <a:t>7</a:t>
            </a:r>
            <a:r>
              <a:rPr lang="es-MX" sz="2400" b="1" i="1" dirty="0" smtClean="0"/>
              <a:t>.</a:t>
            </a:r>
            <a:endParaRPr lang="es-MX" sz="2400" b="1" i="1" dirty="0"/>
          </a:p>
        </p:txBody>
      </p:sp>
    </p:spTree>
    <p:extLst>
      <p:ext uri="{BB962C8B-B14F-4D97-AF65-F5344CB8AC3E}">
        <p14:creationId xmlns:p14="http://schemas.microsoft.com/office/powerpoint/2010/main" val="2183438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640495" y="188640"/>
            <a:ext cx="18630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 r p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586578"/>
              </p:ext>
            </p:extLst>
          </p:nvPr>
        </p:nvGraphicFramePr>
        <p:xfrm>
          <a:off x="1187624" y="1340768"/>
          <a:ext cx="6912768" cy="5120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52"/>
                <a:gridCol w="1008112"/>
                <a:gridCol w="576064"/>
                <a:gridCol w="556724"/>
                <a:gridCol w="643238"/>
                <a:gridCol w="643238"/>
                <a:gridCol w="643238"/>
                <a:gridCol w="643238"/>
                <a:gridCol w="643238"/>
                <a:gridCol w="1123626"/>
              </a:tblGrid>
              <a:tr h="368868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>
                          <a:solidFill>
                            <a:schemeClr val="tx2"/>
                          </a:solidFill>
                        </a:rPr>
                        <a:t>1</a:t>
                      </a:r>
                      <a:endParaRPr lang="es-MX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es-MX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>
                          <a:solidFill>
                            <a:schemeClr val="tx2"/>
                          </a:solidFill>
                        </a:rPr>
                        <a:t>3</a:t>
                      </a:r>
                      <a:endParaRPr lang="es-MX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>
                          <a:solidFill>
                            <a:schemeClr val="tx2"/>
                          </a:solidFill>
                        </a:rPr>
                        <a:t>4</a:t>
                      </a:r>
                      <a:endParaRPr lang="es-MX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>
                          <a:solidFill>
                            <a:schemeClr val="tx2"/>
                          </a:solidFill>
                        </a:rPr>
                        <a:t>5</a:t>
                      </a:r>
                      <a:endParaRPr lang="es-MX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>
                          <a:solidFill>
                            <a:schemeClr val="tx2"/>
                          </a:solidFill>
                        </a:rPr>
                        <a:t>6</a:t>
                      </a:r>
                      <a:endParaRPr lang="es-MX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>
                          <a:solidFill>
                            <a:schemeClr val="tx2"/>
                          </a:solidFill>
                        </a:rPr>
                        <a:t>7</a:t>
                      </a:r>
                      <a:endParaRPr lang="es-MX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 </a:t>
                      </a:r>
                      <a:r>
                        <a:rPr lang="es-MX" dirty="0" smtClean="0">
                          <a:solidFill>
                            <a:schemeClr val="tx2"/>
                          </a:solidFill>
                        </a:rPr>
                        <a:t>T. Espera</a:t>
                      </a:r>
                      <a:endParaRPr lang="es-MX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781876"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/>
                        <a:t>T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b="1" dirty="0" smtClean="0"/>
                        <a:t>F. </a:t>
                      </a:r>
                      <a:r>
                        <a:rPr lang="es-MX" b="1" dirty="0" err="1" smtClean="0"/>
                        <a:t>Req</a:t>
                      </a:r>
                      <a:endParaRPr lang="es-MX" b="1" dirty="0" smtClean="0"/>
                    </a:p>
                    <a:p>
                      <a:r>
                        <a:rPr lang="es-MX" b="1" dirty="0" smtClean="0"/>
                        <a:t>Col. </a:t>
                      </a:r>
                      <a:r>
                        <a:rPr lang="es-MX" b="1" dirty="0" err="1" smtClean="0"/>
                        <a:t>Ped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 smtClean="0"/>
                    </a:p>
                    <a:p>
                      <a:r>
                        <a:rPr lang="es-MX" dirty="0" smtClean="0"/>
                        <a:t>100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100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/>
                        <a:t>1 </a:t>
                      </a:r>
                      <a:r>
                        <a:rPr lang="es-MX" b="1" dirty="0" err="1" smtClean="0"/>
                        <a:t>Sem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/>
                        <a:t>U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b="1" dirty="0" smtClean="0"/>
                        <a:t>F. </a:t>
                      </a:r>
                      <a:r>
                        <a:rPr lang="es-MX" b="1" dirty="0" err="1" smtClean="0"/>
                        <a:t>Req</a:t>
                      </a:r>
                      <a:endParaRPr lang="es-MX" b="1" dirty="0" smtClean="0"/>
                    </a:p>
                    <a:p>
                      <a:r>
                        <a:rPr lang="es-MX" b="1" dirty="0" smtClean="0"/>
                        <a:t>Col. </a:t>
                      </a:r>
                      <a:r>
                        <a:rPr lang="es-MX" b="1" dirty="0" err="1" smtClean="0"/>
                        <a:t>Ped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 smtClean="0"/>
                    </a:p>
                    <a:p>
                      <a:r>
                        <a:rPr lang="es-MX" dirty="0" smtClean="0"/>
                        <a:t>200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200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/>
                        <a:t>2 </a:t>
                      </a:r>
                      <a:r>
                        <a:rPr lang="es-MX" b="1" dirty="0" err="1" smtClean="0"/>
                        <a:t>Sem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/>
                        <a:t>V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b="1" smtClean="0"/>
                        <a:t>F. Req</a:t>
                      </a:r>
                    </a:p>
                    <a:p>
                      <a:r>
                        <a:rPr lang="es-MX" b="1" smtClean="0"/>
                        <a:t>Col. Ped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 smtClean="0"/>
                    </a:p>
                    <a:p>
                      <a:r>
                        <a:rPr lang="es-MX" dirty="0" smtClean="0"/>
                        <a:t>300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300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/>
                        <a:t>2 </a:t>
                      </a:r>
                      <a:r>
                        <a:rPr lang="es-MX" b="1" dirty="0" err="1" smtClean="0"/>
                        <a:t>Sem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/>
                        <a:t>W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b="1" smtClean="0"/>
                        <a:t>F. Req</a:t>
                      </a:r>
                    </a:p>
                    <a:p>
                      <a:r>
                        <a:rPr lang="es-MX" b="1" smtClean="0"/>
                        <a:t>Col. Ped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 smtClean="0"/>
                    </a:p>
                    <a:p>
                      <a:r>
                        <a:rPr lang="es-MX" dirty="0" smtClean="0"/>
                        <a:t>800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800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/>
                        <a:t>3 </a:t>
                      </a:r>
                      <a:r>
                        <a:rPr lang="es-MX" b="1" dirty="0" err="1" smtClean="0"/>
                        <a:t>Sem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/>
                        <a:t>X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b="1" smtClean="0"/>
                        <a:t>F. Req</a:t>
                      </a:r>
                    </a:p>
                    <a:p>
                      <a:r>
                        <a:rPr lang="es-MX" b="1" smtClean="0"/>
                        <a:t>Col. Ped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 smtClean="0"/>
                    </a:p>
                    <a:p>
                      <a:r>
                        <a:rPr lang="es-MX" dirty="0" smtClean="0"/>
                        <a:t>400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400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/>
                        <a:t>1 </a:t>
                      </a:r>
                      <a:r>
                        <a:rPr lang="es-MX" b="1" dirty="0" err="1" smtClean="0"/>
                        <a:t>Sem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/>
                        <a:t>Y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b="1" dirty="0" smtClean="0"/>
                        <a:t>F. </a:t>
                      </a:r>
                      <a:r>
                        <a:rPr lang="es-MX" b="1" dirty="0" err="1" smtClean="0"/>
                        <a:t>Req</a:t>
                      </a:r>
                      <a:endParaRPr lang="es-MX" b="1" dirty="0" smtClean="0"/>
                    </a:p>
                    <a:p>
                      <a:r>
                        <a:rPr lang="es-MX" b="1" dirty="0" smtClean="0"/>
                        <a:t>Col. </a:t>
                      </a:r>
                      <a:r>
                        <a:rPr lang="es-MX" b="1" dirty="0" err="1" smtClean="0"/>
                        <a:t>Ped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 smtClean="0"/>
                    </a:p>
                    <a:p>
                      <a:r>
                        <a:rPr lang="es-MX" dirty="0" smtClean="0"/>
                        <a:t>600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600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 smtClean="0"/>
                        <a:t>1 </a:t>
                      </a:r>
                      <a:r>
                        <a:rPr lang="es-MX" b="1" dirty="0" err="1" smtClean="0"/>
                        <a:t>Sem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68868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0429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346</Words>
  <Application>Microsoft Macintosh PowerPoint</Application>
  <PresentationFormat>Presentación en pantalla (4:3)</PresentationFormat>
  <Paragraphs>74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</dc:creator>
  <cp:lastModifiedBy>ita</cp:lastModifiedBy>
  <cp:revision>25</cp:revision>
  <dcterms:created xsi:type="dcterms:W3CDTF">2015-06-23T18:07:38Z</dcterms:created>
  <dcterms:modified xsi:type="dcterms:W3CDTF">2020-06-02T15:28:14Z</dcterms:modified>
</cp:coreProperties>
</file>