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9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7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639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193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95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466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62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593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502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527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94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413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586A1-88E7-4A44-9A93-AE3AC3AE24CC}" type="datetimeFigureOut">
              <a:rPr lang="es-MX" smtClean="0"/>
              <a:t>14/11/2020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9963D-AA43-4808-8456-E78358F8B0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449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lang="es-419" sz="4000" dirty="0" smtClean="0">
                <a:latin typeface="Times New Roman" pitchFamily="18" charset="0"/>
                <a:cs typeface="Times New Roman" pitchFamily="18" charset="0"/>
              </a:rPr>
              <a:t>Instituto Tecnológico de Apizaco</a:t>
            </a:r>
            <a:endParaRPr lang="es-MX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80920" cy="4176464"/>
          </a:xfrm>
        </p:spPr>
        <p:txBody>
          <a:bodyPr>
            <a:normAutofit/>
          </a:bodyPr>
          <a:lstStyle/>
          <a:p>
            <a:endParaRPr lang="es-419" sz="2600" dirty="0" smtClean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endParaRPr lang="es-419" sz="26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es-ES" sz="26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Formación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y Desarrollo de Competencias </a:t>
            </a:r>
            <a:r>
              <a:rPr lang="es-ES" sz="26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Docentes</a:t>
            </a:r>
            <a:endParaRPr lang="es-419" sz="2600" dirty="0" smtClean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endParaRPr lang="es-419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419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Modelo educativo para el siglo XXI</a:t>
            </a:r>
            <a:endParaRPr lang="es-419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419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419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MX" sz="2400" dirty="0">
              <a:solidFill>
                <a:schemeClr val="tx1"/>
              </a:solidFill>
            </a:endParaRPr>
          </a:p>
          <a:p>
            <a:endParaRPr lang="es-ES" sz="2400" dirty="0">
              <a:solidFill>
                <a:schemeClr val="tx1"/>
              </a:solidFill>
            </a:endParaRPr>
          </a:p>
          <a:p>
            <a:endParaRPr lang="es-ES" sz="2400" dirty="0">
              <a:solidFill>
                <a:schemeClr val="tx1"/>
              </a:solidFill>
            </a:endParaRPr>
          </a:p>
          <a:p>
            <a:endParaRPr lang="es-ES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s-MX" sz="2400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475656" y="3153172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6585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341"/>
            <a:ext cx="8229600" cy="1143000"/>
          </a:xfrm>
        </p:spPr>
        <p:txBody>
          <a:bodyPr>
            <a:normAutofit/>
          </a:bodyPr>
          <a:lstStyle/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Dimensionamiento del </a:t>
            </a:r>
            <a:r>
              <a:rPr lang="es-ES" sz="2400" i="1" dirty="0">
                <a:latin typeface="Times New Roman" pitchFamily="18" charset="0"/>
                <a:cs typeface="Times New Roman" pitchFamily="18" charset="0"/>
              </a:rPr>
              <a:t>Modelo Educativo para el Siglo </a:t>
            </a:r>
            <a:r>
              <a:rPr lang="es-ES" sz="2400" i="1" dirty="0" smtClean="0">
                <a:latin typeface="Times New Roman" pitchFamily="18" charset="0"/>
                <a:cs typeface="Times New Roman" pitchFamily="18" charset="0"/>
              </a:rPr>
              <a:t>XXI</a:t>
            </a:r>
            <a:endParaRPr lang="es-MX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6"/>
          <a:stretch/>
        </p:blipFill>
        <p:spPr bwMode="auto">
          <a:xfrm>
            <a:off x="1579898" y="1052736"/>
            <a:ext cx="5728405" cy="5248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865332" y="6307106"/>
            <a:ext cx="6192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Formación</a:t>
            </a:r>
            <a:r>
              <a:rPr lang="es-419" i="1" dirty="0" smtClean="0"/>
              <a:t> </a:t>
            </a:r>
            <a:r>
              <a:rPr lang="es-ES" i="1" dirty="0" smtClean="0"/>
              <a:t>y desarrollo de competencias</a:t>
            </a:r>
            <a:r>
              <a:rPr lang="es-419" i="1" dirty="0" smtClean="0"/>
              <a:t> profesionales </a:t>
            </a:r>
            <a:endParaRPr lang="es-MX" dirty="0"/>
          </a:p>
        </p:txBody>
      </p:sp>
      <p:sp>
        <p:nvSpPr>
          <p:cNvPr id="3" name="2 Flecha derecha"/>
          <p:cNvSpPr/>
          <p:nvPr/>
        </p:nvSpPr>
        <p:spPr>
          <a:xfrm flipH="1">
            <a:off x="7117382" y="27089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45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s-MX" sz="3200" dirty="0" smtClean="0"/>
              <a:t>Representación</a:t>
            </a:r>
            <a:r>
              <a:rPr lang="es-419" sz="3200" dirty="0" smtClean="0"/>
              <a:t> </a:t>
            </a:r>
            <a:r>
              <a:rPr lang="es-MX" sz="3200" dirty="0" smtClean="0"/>
              <a:t>de </a:t>
            </a:r>
            <a:r>
              <a:rPr lang="es-MX" sz="3200" dirty="0"/>
              <a:t>la </a:t>
            </a:r>
            <a:r>
              <a:rPr lang="es-MX" sz="3200" b="1" dirty="0"/>
              <a:t>DIMENSIÓN ACADÉMICA</a:t>
            </a:r>
            <a:endParaRPr lang="es-MX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4029075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95536" y="5917447"/>
            <a:ext cx="4520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/>
              <a:t>Los planos social, psicopedagógico y curricular</a:t>
            </a:r>
            <a:endParaRPr lang="es-419" dirty="0"/>
          </a:p>
          <a:p>
            <a:pPr algn="ctr"/>
            <a:r>
              <a:rPr lang="es-ES" dirty="0"/>
              <a:t> de la dimensión académica.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795" y="1754524"/>
            <a:ext cx="2609622" cy="270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292080" y="4717592"/>
            <a:ext cx="3245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/>
              <a:t>La formación de capital humano </a:t>
            </a:r>
            <a:endParaRPr lang="es-419" i="1" dirty="0" smtClean="0"/>
          </a:p>
          <a:p>
            <a:pPr algn="ctr"/>
            <a:r>
              <a:rPr lang="es-ES" i="1" dirty="0" smtClean="0"/>
              <a:t>para </a:t>
            </a:r>
            <a:r>
              <a:rPr lang="es-ES" i="1" dirty="0"/>
              <a:t>la investigación</a:t>
            </a:r>
            <a:endParaRPr lang="es-MX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235" y="3019652"/>
            <a:ext cx="853795" cy="8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63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17" y="2564904"/>
            <a:ext cx="3818625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592578"/>
            <a:ext cx="4559398" cy="4140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4227793" y="5866543"/>
            <a:ext cx="46179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/>
              <a:t>Competencia</a:t>
            </a:r>
            <a:r>
              <a:rPr lang="es-419" sz="1600" dirty="0" smtClean="0"/>
              <a:t>s</a:t>
            </a:r>
            <a:r>
              <a:rPr lang="es-ES" sz="1600" dirty="0" smtClean="0"/>
              <a:t> profesional</a:t>
            </a:r>
            <a:r>
              <a:rPr lang="es-419" sz="1600" dirty="0" smtClean="0"/>
              <a:t>es </a:t>
            </a:r>
            <a:r>
              <a:rPr lang="es-ES" sz="1600" dirty="0" smtClean="0"/>
              <a:t>del </a:t>
            </a:r>
            <a:r>
              <a:rPr lang="es-ES" sz="1600" dirty="0"/>
              <a:t>egresado del </a:t>
            </a:r>
            <a:r>
              <a:rPr lang="es-419" sz="1600" dirty="0" smtClean="0"/>
              <a:t>TecNM</a:t>
            </a:r>
            <a:r>
              <a:rPr lang="es-ES" sz="1600" dirty="0" smtClean="0"/>
              <a:t>.</a:t>
            </a:r>
            <a:endParaRPr lang="es-MX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910766" y="344269"/>
            <a:ext cx="2634054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4000" dirty="0"/>
              <a:t>Plano social</a:t>
            </a:r>
            <a:endParaRPr lang="es-MX" sz="40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13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419" dirty="0"/>
              <a:t>Plano </a:t>
            </a:r>
            <a:r>
              <a:rPr lang="es-419" dirty="0" smtClean="0"/>
              <a:t>psicopedagógico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5200650" cy="541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 redondeado"/>
          <p:cNvSpPr/>
          <p:nvPr/>
        </p:nvSpPr>
        <p:spPr>
          <a:xfrm>
            <a:off x="4944624" y="1988840"/>
            <a:ext cx="3672408" cy="12241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419" sz="1400" dirty="0"/>
              <a:t>Conceptuales (saber)</a:t>
            </a:r>
          </a:p>
          <a:p>
            <a:r>
              <a:rPr lang="es-419" sz="1400" dirty="0"/>
              <a:t>Procedimentales (saber hacer)</a:t>
            </a:r>
          </a:p>
          <a:p>
            <a:r>
              <a:rPr lang="es-419" sz="1400" dirty="0"/>
              <a:t>Actudinales (saber ser</a:t>
            </a:r>
            <a:r>
              <a:rPr lang="es-419" sz="1400" dirty="0" smtClean="0"/>
              <a:t>)</a:t>
            </a:r>
          </a:p>
          <a:p>
            <a:pPr algn="r"/>
            <a:r>
              <a:rPr lang="es-419" sz="1400" i="1" dirty="0" smtClean="0">
                <a:solidFill>
                  <a:srgbClr val="C00000"/>
                </a:solidFill>
              </a:rPr>
              <a:t>Programas de estudio para la formación y desarrollo de competencias profesionales</a:t>
            </a:r>
            <a:endParaRPr lang="es-MX" sz="1400" i="1" dirty="0">
              <a:solidFill>
                <a:srgbClr val="C00000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4718684" y="1220088"/>
            <a:ext cx="2332223" cy="5055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419" dirty="0" smtClean="0"/>
              <a:t>Aprender a aprender</a:t>
            </a:r>
            <a:endParaRPr lang="es-MX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221" y="3263676"/>
            <a:ext cx="1769563" cy="139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5508104" y="372194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/>
              <a:t>Saber ser</a:t>
            </a:r>
            <a:endParaRPr lang="es-MX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733" y="4676775"/>
            <a:ext cx="399097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617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450532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419" dirty="0"/>
              <a:t>Plano </a:t>
            </a:r>
            <a:r>
              <a:rPr lang="es-419" dirty="0" smtClean="0"/>
              <a:t>curricular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10" name="9 Llamada rectangular redondeada"/>
          <p:cNvSpPr/>
          <p:nvPr/>
        </p:nvSpPr>
        <p:spPr>
          <a:xfrm>
            <a:off x="5042762" y="1124744"/>
            <a:ext cx="3911491" cy="1512167"/>
          </a:xfrm>
          <a:prstGeom prst="wedgeRoundRectCallout">
            <a:avLst>
              <a:gd name="adj1" fmla="val -65147"/>
              <a:gd name="adj2" fmla="val 125160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es-419" sz="1600" dirty="0" smtClean="0"/>
              <a:t>Diseño flexible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419" sz="1600" dirty="0" smtClean="0"/>
              <a:t>Servicio social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419" sz="1600" dirty="0" smtClean="0"/>
              <a:t>Residencia profesional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419" sz="1600" dirty="0" smtClean="0"/>
              <a:t>Actividades complemetarias</a:t>
            </a:r>
            <a:endParaRPr lang="es-MX" sz="1600" dirty="0"/>
          </a:p>
        </p:txBody>
      </p:sp>
      <p:sp>
        <p:nvSpPr>
          <p:cNvPr id="28" name="27 Llamada rectangular redondeada"/>
          <p:cNvSpPr/>
          <p:nvPr/>
        </p:nvSpPr>
        <p:spPr>
          <a:xfrm>
            <a:off x="5076055" y="3601328"/>
            <a:ext cx="3911491" cy="2996024"/>
          </a:xfrm>
          <a:prstGeom prst="wedgeRoundRectCallout">
            <a:avLst>
              <a:gd name="adj1" fmla="val -110693"/>
              <a:gd name="adj2" fmla="val -1139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es-419" sz="1600" dirty="0" smtClean="0"/>
              <a:t>Trabajo académico colegiado, colaborativo, responsable y comprometido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419" sz="1600" dirty="0" smtClean="0"/>
              <a:t>Gestión de la información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419" sz="1600" dirty="0" smtClean="0"/>
              <a:t>Información, </a:t>
            </a:r>
            <a:r>
              <a:rPr lang="es-419" sz="1600" dirty="0"/>
              <a:t>c</a:t>
            </a:r>
            <a:r>
              <a:rPr lang="es-419" sz="1600" dirty="0" smtClean="0"/>
              <a:t>omunicación, formación y organización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419" sz="1600" dirty="0" smtClean="0"/>
              <a:t>Innovación curricular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419" sz="1600" dirty="0" smtClean="0"/>
              <a:t>Planeación didáctica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419" sz="1600" dirty="0" smtClean="0"/>
              <a:t>Producción académica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419" sz="1600" dirty="0" smtClean="0"/>
              <a:t>Formación docente  y actualización profesional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79361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249491" cy="5001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419" sz="3200" dirty="0" smtClean="0"/>
              <a:t>Á</a:t>
            </a:r>
            <a:r>
              <a:rPr lang="es-MX" sz="3200" dirty="0" err="1" smtClean="0"/>
              <a:t>mbito</a:t>
            </a:r>
            <a:r>
              <a:rPr lang="es-419" sz="3200" dirty="0" smtClean="0"/>
              <a:t> </a:t>
            </a:r>
            <a:r>
              <a:rPr lang="es-ES" sz="3200" dirty="0" smtClean="0"/>
              <a:t>dedicado </a:t>
            </a:r>
            <a:r>
              <a:rPr lang="es-ES" sz="3200" dirty="0"/>
              <a:t>a la formación de capital humano para la investigación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90667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" r="2456"/>
          <a:stretch/>
        </p:blipFill>
        <p:spPr bwMode="auto">
          <a:xfrm>
            <a:off x="0" y="1516501"/>
            <a:ext cx="9143566" cy="5008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/>
              <a:t>Esquema de la formación de capital humano para la </a:t>
            </a:r>
            <a:r>
              <a:rPr lang="es-ES" sz="3200" dirty="0" smtClean="0"/>
              <a:t>investigación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68348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s-MX" b="1" dirty="0" smtClean="0"/>
              <a:t>Bibliografía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1813" indent="-531813" algn="just">
              <a:buNone/>
            </a:pPr>
            <a:r>
              <a:rPr lang="es-ES" sz="1800" dirty="0"/>
              <a:t>Acosta, M., &amp; Armendáriz, G. (2012). Modelo Educativo para el Siglo XXI: Formación y desarrollo de competencias profesionales. </a:t>
            </a:r>
            <a:r>
              <a:rPr lang="es-ES" sz="1800" i="1" dirty="0"/>
              <a:t>Dirección General de Educación Superior tecnológica. México. DF</a:t>
            </a:r>
            <a:r>
              <a:rPr lang="es-ES" sz="1800" dirty="0"/>
              <a:t>.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106206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189</Words>
  <Application>Microsoft Office PowerPoint</Application>
  <PresentationFormat>Presentación en pantalla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Instituto Tecnológico de Apizaco</vt:lpstr>
      <vt:lpstr>Dimensionamiento del Modelo Educativo para el Siglo XXI</vt:lpstr>
      <vt:lpstr>Representación de la DIMENSIÓN ACADÉMICA</vt:lpstr>
      <vt:lpstr>Presentación de PowerPoint</vt:lpstr>
      <vt:lpstr>Plano psicopedagógico </vt:lpstr>
      <vt:lpstr>Plano curricular </vt:lpstr>
      <vt:lpstr>Ámbito dedicado a la formación de capital humano para la investigación</vt:lpstr>
      <vt:lpstr>Esquema de la formación de capital humano para la investigación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Tecnológico de Apizaco</dc:title>
  <dc:creator>Lenovo</dc:creator>
  <cp:lastModifiedBy>Lenovo</cp:lastModifiedBy>
  <cp:revision>24</cp:revision>
  <dcterms:created xsi:type="dcterms:W3CDTF">2020-08-02T15:12:13Z</dcterms:created>
  <dcterms:modified xsi:type="dcterms:W3CDTF">2020-11-15T01:36:20Z</dcterms:modified>
</cp:coreProperties>
</file>