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4" r:id="rId8"/>
    <p:sldId id="291" r:id="rId9"/>
    <p:sldId id="265" r:id="rId10"/>
    <p:sldId id="266" r:id="rId11"/>
    <p:sldId id="267" r:id="rId12"/>
    <p:sldId id="268" r:id="rId13"/>
    <p:sldId id="262" r:id="rId14"/>
    <p:sldId id="269" r:id="rId15"/>
    <p:sldId id="270" r:id="rId16"/>
    <p:sldId id="282" r:id="rId17"/>
    <p:sldId id="283" r:id="rId18"/>
    <p:sldId id="263" r:id="rId19"/>
    <p:sldId id="271" r:id="rId20"/>
    <p:sldId id="272" r:id="rId21"/>
    <p:sldId id="273" r:id="rId22"/>
    <p:sldId id="274" r:id="rId23"/>
    <p:sldId id="275" r:id="rId24"/>
    <p:sldId id="276" r:id="rId25"/>
    <p:sldId id="277" r:id="rId26"/>
    <p:sldId id="278" r:id="rId27"/>
    <p:sldId id="279" r:id="rId28"/>
    <p:sldId id="280" r:id="rId29"/>
    <p:sldId id="305" r:id="rId30"/>
    <p:sldId id="281" r:id="rId31"/>
    <p:sldId id="284" r:id="rId32"/>
    <p:sldId id="285" r:id="rId33"/>
    <p:sldId id="286" r:id="rId34"/>
    <p:sldId id="287" r:id="rId35"/>
    <p:sldId id="292" r:id="rId36"/>
    <p:sldId id="293" r:id="rId37"/>
    <p:sldId id="289" r:id="rId38"/>
    <p:sldId id="288" r:id="rId39"/>
    <p:sldId id="290" r:id="rId40"/>
    <p:sldId id="301" r:id="rId41"/>
    <p:sldId id="302" r:id="rId42"/>
    <p:sldId id="294" r:id="rId43"/>
    <p:sldId id="295" r:id="rId44"/>
    <p:sldId id="296" r:id="rId45"/>
    <p:sldId id="299" r:id="rId46"/>
    <p:sldId id="300" r:id="rId47"/>
    <p:sldId id="303" r:id="rId48"/>
    <p:sldId id="304" r:id="rId4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0" d="100"/>
          <a:sy n="120" d="100"/>
        </p:scale>
        <p:origin x="-1312"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2B4D711F-A4E4-40A5-B957-6DA4A8CD59ED}" type="datetimeFigureOut">
              <a:rPr lang="es-MX" smtClean="0"/>
              <a:t>04/05/20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178AE16-E970-41A0-B386-12A91A4EF106}" type="slidenum">
              <a:rPr lang="es-MX" smtClean="0"/>
              <a:t>‹Nr.›</a:t>
            </a:fld>
            <a:endParaRPr lang="es-MX"/>
          </a:p>
        </p:txBody>
      </p:sp>
    </p:spTree>
    <p:extLst>
      <p:ext uri="{BB962C8B-B14F-4D97-AF65-F5344CB8AC3E}">
        <p14:creationId xmlns:p14="http://schemas.microsoft.com/office/powerpoint/2010/main" val="2858223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2B4D711F-A4E4-40A5-B957-6DA4A8CD59ED}" type="datetimeFigureOut">
              <a:rPr lang="es-MX" smtClean="0"/>
              <a:t>04/05/20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178AE16-E970-41A0-B386-12A91A4EF106}" type="slidenum">
              <a:rPr lang="es-MX" smtClean="0"/>
              <a:t>‹Nr.›</a:t>
            </a:fld>
            <a:endParaRPr lang="es-MX"/>
          </a:p>
        </p:txBody>
      </p:sp>
    </p:spTree>
    <p:extLst>
      <p:ext uri="{BB962C8B-B14F-4D97-AF65-F5344CB8AC3E}">
        <p14:creationId xmlns:p14="http://schemas.microsoft.com/office/powerpoint/2010/main" val="3187204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2B4D711F-A4E4-40A5-B957-6DA4A8CD59ED}" type="datetimeFigureOut">
              <a:rPr lang="es-MX" smtClean="0"/>
              <a:t>04/05/20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178AE16-E970-41A0-B386-12A91A4EF106}" type="slidenum">
              <a:rPr lang="es-MX" smtClean="0"/>
              <a:t>‹Nr.›</a:t>
            </a:fld>
            <a:endParaRPr lang="es-MX"/>
          </a:p>
        </p:txBody>
      </p:sp>
    </p:spTree>
    <p:extLst>
      <p:ext uri="{BB962C8B-B14F-4D97-AF65-F5344CB8AC3E}">
        <p14:creationId xmlns:p14="http://schemas.microsoft.com/office/powerpoint/2010/main" val="342637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2B4D711F-A4E4-40A5-B957-6DA4A8CD59ED}" type="datetimeFigureOut">
              <a:rPr lang="es-MX" smtClean="0"/>
              <a:t>04/05/20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178AE16-E970-41A0-B386-12A91A4EF106}" type="slidenum">
              <a:rPr lang="es-MX" smtClean="0"/>
              <a:t>‹Nr.›</a:t>
            </a:fld>
            <a:endParaRPr lang="es-MX"/>
          </a:p>
        </p:txBody>
      </p:sp>
    </p:spTree>
    <p:extLst>
      <p:ext uri="{BB962C8B-B14F-4D97-AF65-F5344CB8AC3E}">
        <p14:creationId xmlns:p14="http://schemas.microsoft.com/office/powerpoint/2010/main" val="3488005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B4D711F-A4E4-40A5-B957-6DA4A8CD59ED}" type="datetimeFigureOut">
              <a:rPr lang="es-MX" smtClean="0"/>
              <a:t>04/05/20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178AE16-E970-41A0-B386-12A91A4EF106}" type="slidenum">
              <a:rPr lang="es-MX" smtClean="0"/>
              <a:t>‹Nr.›</a:t>
            </a:fld>
            <a:endParaRPr lang="es-MX"/>
          </a:p>
        </p:txBody>
      </p:sp>
    </p:spTree>
    <p:extLst>
      <p:ext uri="{BB962C8B-B14F-4D97-AF65-F5344CB8AC3E}">
        <p14:creationId xmlns:p14="http://schemas.microsoft.com/office/powerpoint/2010/main" val="153113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2B4D711F-A4E4-40A5-B957-6DA4A8CD59ED}" type="datetimeFigureOut">
              <a:rPr lang="es-MX" smtClean="0"/>
              <a:t>04/05/20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178AE16-E970-41A0-B386-12A91A4EF106}" type="slidenum">
              <a:rPr lang="es-MX" smtClean="0"/>
              <a:t>‹Nr.›</a:t>
            </a:fld>
            <a:endParaRPr lang="es-MX"/>
          </a:p>
        </p:txBody>
      </p:sp>
    </p:spTree>
    <p:extLst>
      <p:ext uri="{BB962C8B-B14F-4D97-AF65-F5344CB8AC3E}">
        <p14:creationId xmlns:p14="http://schemas.microsoft.com/office/powerpoint/2010/main" val="1810658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2B4D711F-A4E4-40A5-B957-6DA4A8CD59ED}" type="datetimeFigureOut">
              <a:rPr lang="es-MX" smtClean="0"/>
              <a:t>04/05/20</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1178AE16-E970-41A0-B386-12A91A4EF106}" type="slidenum">
              <a:rPr lang="es-MX" smtClean="0"/>
              <a:t>‹Nr.›</a:t>
            </a:fld>
            <a:endParaRPr lang="es-MX"/>
          </a:p>
        </p:txBody>
      </p:sp>
    </p:spTree>
    <p:extLst>
      <p:ext uri="{BB962C8B-B14F-4D97-AF65-F5344CB8AC3E}">
        <p14:creationId xmlns:p14="http://schemas.microsoft.com/office/powerpoint/2010/main" val="362756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2B4D711F-A4E4-40A5-B957-6DA4A8CD59ED}" type="datetimeFigureOut">
              <a:rPr lang="es-MX" smtClean="0"/>
              <a:t>04/05/20</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1178AE16-E970-41A0-B386-12A91A4EF106}" type="slidenum">
              <a:rPr lang="es-MX" smtClean="0"/>
              <a:t>‹Nr.›</a:t>
            </a:fld>
            <a:endParaRPr lang="es-MX"/>
          </a:p>
        </p:txBody>
      </p:sp>
    </p:spTree>
    <p:extLst>
      <p:ext uri="{BB962C8B-B14F-4D97-AF65-F5344CB8AC3E}">
        <p14:creationId xmlns:p14="http://schemas.microsoft.com/office/powerpoint/2010/main" val="192958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B4D711F-A4E4-40A5-B957-6DA4A8CD59ED}" type="datetimeFigureOut">
              <a:rPr lang="es-MX" smtClean="0"/>
              <a:t>04/05/20</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1178AE16-E970-41A0-B386-12A91A4EF106}" type="slidenum">
              <a:rPr lang="es-MX" smtClean="0"/>
              <a:t>‹Nr.›</a:t>
            </a:fld>
            <a:endParaRPr lang="es-MX"/>
          </a:p>
        </p:txBody>
      </p:sp>
    </p:spTree>
    <p:extLst>
      <p:ext uri="{BB962C8B-B14F-4D97-AF65-F5344CB8AC3E}">
        <p14:creationId xmlns:p14="http://schemas.microsoft.com/office/powerpoint/2010/main" val="422669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B4D711F-A4E4-40A5-B957-6DA4A8CD59ED}" type="datetimeFigureOut">
              <a:rPr lang="es-MX" smtClean="0"/>
              <a:t>04/05/20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178AE16-E970-41A0-B386-12A91A4EF106}" type="slidenum">
              <a:rPr lang="es-MX" smtClean="0"/>
              <a:t>‹Nr.›</a:t>
            </a:fld>
            <a:endParaRPr lang="es-MX"/>
          </a:p>
        </p:txBody>
      </p:sp>
    </p:spTree>
    <p:extLst>
      <p:ext uri="{BB962C8B-B14F-4D97-AF65-F5344CB8AC3E}">
        <p14:creationId xmlns:p14="http://schemas.microsoft.com/office/powerpoint/2010/main" val="3668897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B4D711F-A4E4-40A5-B957-6DA4A8CD59ED}" type="datetimeFigureOut">
              <a:rPr lang="es-MX" smtClean="0"/>
              <a:t>04/05/20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178AE16-E970-41A0-B386-12A91A4EF106}" type="slidenum">
              <a:rPr lang="es-MX" smtClean="0"/>
              <a:t>‹Nr.›</a:t>
            </a:fld>
            <a:endParaRPr lang="es-MX"/>
          </a:p>
        </p:txBody>
      </p:sp>
    </p:spTree>
    <p:extLst>
      <p:ext uri="{BB962C8B-B14F-4D97-AF65-F5344CB8AC3E}">
        <p14:creationId xmlns:p14="http://schemas.microsoft.com/office/powerpoint/2010/main" val="23637603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4D711F-A4E4-40A5-B957-6DA4A8CD59ED}" type="datetimeFigureOut">
              <a:rPr lang="es-MX" smtClean="0"/>
              <a:t>04/05/20</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78AE16-E970-41A0-B386-12A91A4EF106}" type="slidenum">
              <a:rPr lang="es-MX" smtClean="0"/>
              <a:t>‹Nr.›</a:t>
            </a:fld>
            <a:endParaRPr lang="es-MX"/>
          </a:p>
        </p:txBody>
      </p:sp>
    </p:spTree>
    <p:extLst>
      <p:ext uri="{BB962C8B-B14F-4D97-AF65-F5344CB8AC3E}">
        <p14:creationId xmlns:p14="http://schemas.microsoft.com/office/powerpoint/2010/main" val="239205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39.xml.rels><?xml version="1.0" encoding="UTF-8" standalone="yes"?>
<Relationships xmlns="http://schemas.openxmlformats.org/package/2006/relationships"><Relationship Id="rId3" Type="http://schemas.openxmlformats.org/officeDocument/2006/relationships/image" Target="../media/image41.gif"/><Relationship Id="rId4" Type="http://schemas.openxmlformats.org/officeDocument/2006/relationships/image" Target="../media/image42.gif"/><Relationship Id="rId5" Type="http://schemas.openxmlformats.org/officeDocument/2006/relationships/image" Target="../media/image43.gif"/><Relationship Id="rId1" Type="http://schemas.openxmlformats.org/officeDocument/2006/relationships/slideLayout" Target="../slideLayouts/slideLayout2.xml"/><Relationship Id="rId2" Type="http://schemas.openxmlformats.org/officeDocument/2006/relationships/image" Target="../media/image40.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monografias.com/trabajos901/evolucion-historica-concepciones-tiempo/evolucion-historica-concepciones-tiempo.shtml" TargetMode="External"/><Relationship Id="rId4" Type="http://schemas.openxmlformats.org/officeDocument/2006/relationships/hyperlink" Target="http://www.monografias.com/trabajos4/refrec/refrec.shtml" TargetMode="External"/><Relationship Id="rId1" Type="http://schemas.openxmlformats.org/officeDocument/2006/relationships/slideLayout" Target="../slideLayouts/slideLayout2.xml"/><Relationship Id="rId2" Type="http://schemas.openxmlformats.org/officeDocument/2006/relationships/hyperlink" Target="http://www.monografias.com/trabajos15/llave-exito/llave-exito.shtml"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monografias.com/trabajos7/coad/coad.shtml%23costo" TargetMode="External"/><Relationship Id="rId4" Type="http://schemas.openxmlformats.org/officeDocument/2006/relationships/hyperlink" Target="http://www.monografias.com/trabajos/transporte/transporte.shtml" TargetMode="External"/><Relationship Id="rId5" Type="http://schemas.openxmlformats.org/officeDocument/2006/relationships/hyperlink" Target="http://www.monografias.com/trabajos7/impu/impu.shtml" TargetMode="External"/><Relationship Id="rId6" Type="http://schemas.openxmlformats.org/officeDocument/2006/relationships/hyperlink" Target="http://www.monografias.com/trabajos15/direccion/direccion.shtml" TargetMode="External"/><Relationship Id="rId1" Type="http://schemas.openxmlformats.org/officeDocument/2006/relationships/slideLayout" Target="../slideLayouts/slideLayout2.xml"/><Relationship Id="rId2" Type="http://schemas.openxmlformats.org/officeDocument/2006/relationships/hyperlink" Target="http://www.monografias.com/trabajos14/costosbanc/costosbanc.shtml%23MATER"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45.xml.rels><?xml version="1.0" encoding="UTF-8" standalone="yes"?>
<Relationships xmlns="http://schemas.openxmlformats.org/package/2006/relationships"><Relationship Id="rId3" Type="http://schemas.openxmlformats.org/officeDocument/2006/relationships/image" Target="../media/image47.gif"/><Relationship Id="rId4" Type="http://schemas.openxmlformats.org/officeDocument/2006/relationships/image" Target="../media/image48.gif"/><Relationship Id="rId1" Type="http://schemas.openxmlformats.org/officeDocument/2006/relationships/slideLayout" Target="../slideLayouts/slideLayout2.xml"/><Relationship Id="rId2" Type="http://schemas.openxmlformats.org/officeDocument/2006/relationships/hyperlink" Target="http://www.monografias.com/trabajos12/dispalm/dispalm.shtml"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gif"/><Relationship Id="rId3" Type="http://schemas.openxmlformats.org/officeDocument/2006/relationships/image" Target="../media/image50.gi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2255" y="692696"/>
            <a:ext cx="87195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CAPACIDAD DE PRODUCCIÓN</a:t>
            </a: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050" name="Picture 2" descr="http://i01.i.aliimg.com/img/pb/281/732/553/553732281_6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708920"/>
            <a:ext cx="6060842"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7012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I. Mediciones de Capacidad&#10;Capacidad pico: capacidad máxima en condiciones ideales&#10;Capacidad efectiva: es la capacidad q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15" y="0"/>
            <a:ext cx="912368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2555776" y="6381328"/>
            <a:ext cx="2376264" cy="369332"/>
          </a:xfrm>
          <a:prstGeom prst="rect">
            <a:avLst/>
          </a:prstGeom>
          <a:solidFill>
            <a:schemeClr val="bg1"/>
          </a:solidFill>
        </p:spPr>
        <p:txBody>
          <a:bodyPr wrap="square" rtlCol="0">
            <a:spAutoFit/>
          </a:bodyPr>
          <a:lstStyle/>
          <a:p>
            <a:endParaRPr lang="es-MX" dirty="0"/>
          </a:p>
        </p:txBody>
      </p:sp>
    </p:spTree>
    <p:extLst>
      <p:ext uri="{BB962C8B-B14F-4D97-AF65-F5344CB8AC3E}">
        <p14:creationId xmlns:p14="http://schemas.microsoft.com/office/powerpoint/2010/main" val="2081771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I. Mediciones de Capacidad&#10;% de utilización o tasa de utilización de la capacidad: es&#10;el porcentaje de la capacidad dise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7384"/>
            <a:ext cx="9180512" cy="6885384"/>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2483768" y="6453336"/>
            <a:ext cx="2592288" cy="369332"/>
          </a:xfrm>
          <a:prstGeom prst="rect">
            <a:avLst/>
          </a:prstGeom>
          <a:solidFill>
            <a:schemeClr val="bg1"/>
          </a:solidFill>
        </p:spPr>
        <p:txBody>
          <a:bodyPr wrap="square" rtlCol="0">
            <a:spAutoFit/>
          </a:bodyPr>
          <a:lstStyle/>
          <a:p>
            <a:endParaRPr lang="es-MX" dirty="0"/>
          </a:p>
        </p:txBody>
      </p:sp>
    </p:spTree>
    <p:extLst>
      <p:ext uri="{BB962C8B-B14F-4D97-AF65-F5344CB8AC3E}">
        <p14:creationId xmlns:p14="http://schemas.microsoft.com/office/powerpoint/2010/main" val="407028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I. Mediciones de Capacidad&#10;% de eficiencia = salida real/ capacidad efectiva&#10;Capacidad instalada: son los elementos prod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2330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2555776" y="6381328"/>
            <a:ext cx="2376264" cy="369332"/>
          </a:xfrm>
          <a:prstGeom prst="rect">
            <a:avLst/>
          </a:prstGeom>
          <a:solidFill>
            <a:schemeClr val="bg1"/>
          </a:solidFill>
        </p:spPr>
        <p:txBody>
          <a:bodyPr wrap="square" rtlCol="0">
            <a:spAutoFit/>
          </a:bodyPr>
          <a:lstStyle/>
          <a:p>
            <a:endParaRPr lang="es-MX" dirty="0"/>
          </a:p>
        </p:txBody>
      </p:sp>
    </p:spTree>
    <p:extLst>
      <p:ext uri="{BB962C8B-B14F-4D97-AF65-F5344CB8AC3E}">
        <p14:creationId xmlns:p14="http://schemas.microsoft.com/office/powerpoint/2010/main" val="1913745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1520" y="260648"/>
            <a:ext cx="8784976" cy="2246769"/>
          </a:xfrm>
          <a:prstGeom prst="rect">
            <a:avLst/>
          </a:prstGeom>
          <a:noFill/>
        </p:spPr>
        <p:txBody>
          <a:bodyPr wrap="square" rtlCol="0">
            <a:spAutoFit/>
          </a:bodyPr>
          <a:lstStyle/>
          <a:p>
            <a:pPr algn="just"/>
            <a:r>
              <a:rPr lang="es-MX" sz="2800" b="1" dirty="0" smtClean="0">
                <a:solidFill>
                  <a:srgbClr val="FF0000"/>
                </a:solidFill>
              </a:rPr>
              <a:t>Ejemplo:</a:t>
            </a:r>
          </a:p>
          <a:p>
            <a:pPr algn="just"/>
            <a:endParaRPr lang="es-MX" sz="2800" b="1" dirty="0">
              <a:solidFill>
                <a:srgbClr val="FF0000"/>
              </a:solidFill>
            </a:endParaRPr>
          </a:p>
          <a:p>
            <a:pPr algn="just"/>
            <a:r>
              <a:rPr lang="es-MX" sz="2800" b="1" i="1" dirty="0" smtClean="0"/>
              <a:t>Una fabrica trabaja de lunes a sábado en dos turnos de 8 </a:t>
            </a:r>
            <a:r>
              <a:rPr lang="es-MX" sz="2800" b="1" i="1" dirty="0" err="1" smtClean="0"/>
              <a:t>hrs</a:t>
            </a:r>
            <a:r>
              <a:rPr lang="es-MX" sz="2800" b="1" i="1" dirty="0" smtClean="0"/>
              <a:t> cada uno, si se producen 200 unidades a la semana. Cuál es la capacidad disponible?</a:t>
            </a:r>
            <a:endParaRPr lang="es-MX" sz="2800" b="1" i="1" dirty="0"/>
          </a:p>
        </p:txBody>
      </p:sp>
    </p:spTree>
    <p:extLst>
      <p:ext uri="{BB962C8B-B14F-4D97-AF65-F5344CB8AC3E}">
        <p14:creationId xmlns:p14="http://schemas.microsoft.com/office/powerpoint/2010/main" val="381298431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I. Mediciones de Capacidad&#10;Ejemplo 1:&#10;Armando Hoyos tiene una planta procesadora de rollos de&#10;papel higiénico. La seman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02" y="326"/>
            <a:ext cx="9111490" cy="6840760"/>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2483768" y="6453336"/>
            <a:ext cx="2376264" cy="369332"/>
          </a:xfrm>
          <a:prstGeom prst="rect">
            <a:avLst/>
          </a:prstGeom>
          <a:solidFill>
            <a:schemeClr val="bg1"/>
          </a:solidFill>
        </p:spPr>
        <p:txBody>
          <a:bodyPr wrap="square" rtlCol="0">
            <a:spAutoFit/>
          </a:bodyPr>
          <a:lstStyle/>
          <a:p>
            <a:endParaRPr lang="es-MX" dirty="0"/>
          </a:p>
        </p:txBody>
      </p:sp>
    </p:spTree>
    <p:extLst>
      <p:ext uri="{BB962C8B-B14F-4D97-AF65-F5344CB8AC3E}">
        <p14:creationId xmlns:p14="http://schemas.microsoft.com/office/powerpoint/2010/main" val="3171908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I. Mediciones de Capacidad&#10;Solución al ejemplo 1.&#10;Capacidad diseñada = (7*3*8)*1200= 201,600 rollos&#10;% utilización = sal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6" y="-1"/>
            <a:ext cx="9108504" cy="6838517"/>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2411760" y="6381328"/>
            <a:ext cx="2448272" cy="369332"/>
          </a:xfrm>
          <a:prstGeom prst="rect">
            <a:avLst/>
          </a:prstGeom>
          <a:solidFill>
            <a:schemeClr val="bg1"/>
          </a:solidFill>
        </p:spPr>
        <p:txBody>
          <a:bodyPr wrap="square" rtlCol="0">
            <a:spAutoFit/>
          </a:bodyPr>
          <a:lstStyle/>
          <a:p>
            <a:endParaRPr lang="es-MX" dirty="0"/>
          </a:p>
        </p:txBody>
      </p:sp>
    </p:spTree>
    <p:extLst>
      <p:ext uri="{BB962C8B-B14F-4D97-AF65-F5344CB8AC3E}">
        <p14:creationId xmlns:p14="http://schemas.microsoft.com/office/powerpoint/2010/main" val="154697099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jemplo:&#10;Lupita Gómez tiene una planta procesadora de barras para el desayuno. La&#10;semana pasada sus instalaciones produj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68" y="-46042"/>
            <a:ext cx="9241080" cy="6904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54253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26" y="-5858"/>
            <a:ext cx="9176826" cy="6863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48517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II. Mediciones de Capacidad&#10;Ejemplo 2.&#10;Armando Hoyos necesita incrementar la producción de su&#10;cada vez mas popular produ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522"/>
            <a:ext cx="9144000" cy="6810768"/>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2555776" y="6453336"/>
            <a:ext cx="2592288" cy="376954"/>
          </a:xfrm>
          <a:prstGeom prst="rect">
            <a:avLst/>
          </a:prstGeom>
          <a:solidFill>
            <a:schemeClr val="bg1"/>
          </a:solidFill>
        </p:spPr>
        <p:txBody>
          <a:bodyPr wrap="square" rtlCol="0">
            <a:spAutoFit/>
          </a:bodyPr>
          <a:lstStyle/>
          <a:p>
            <a:endParaRPr lang="es-MX" dirty="0"/>
          </a:p>
        </p:txBody>
      </p:sp>
    </p:spTree>
    <p:extLst>
      <p:ext uri="{BB962C8B-B14F-4D97-AF65-F5344CB8AC3E}">
        <p14:creationId xmlns:p14="http://schemas.microsoft.com/office/powerpoint/2010/main" val="378322237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I. Mediciones de Capacidad&#10;Continuación Ejemplo 2.&#10;En la 2 línea será menor debido a que el personal encargado&#10;será prin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1716"/>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2555776" y="6453336"/>
            <a:ext cx="2376264" cy="378380"/>
          </a:xfrm>
          <a:prstGeom prst="rect">
            <a:avLst/>
          </a:prstGeom>
          <a:solidFill>
            <a:schemeClr val="bg1"/>
          </a:solidFill>
        </p:spPr>
        <p:txBody>
          <a:bodyPr wrap="square" rtlCol="0">
            <a:spAutoFit/>
          </a:bodyPr>
          <a:lstStyle/>
          <a:p>
            <a:endParaRPr lang="es-MX" dirty="0"/>
          </a:p>
        </p:txBody>
      </p:sp>
    </p:spTree>
    <p:extLst>
      <p:ext uri="{BB962C8B-B14F-4D97-AF65-F5344CB8AC3E}">
        <p14:creationId xmlns:p14="http://schemas.microsoft.com/office/powerpoint/2010/main" val="350923954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9512" y="260648"/>
            <a:ext cx="8712968" cy="1815882"/>
          </a:xfrm>
          <a:prstGeom prst="rect">
            <a:avLst/>
          </a:prstGeom>
          <a:noFill/>
          <a:ln w="38100" cmpd="dbl">
            <a:solidFill>
              <a:srgbClr val="FF0000"/>
            </a:solidFill>
          </a:ln>
        </p:spPr>
        <p:txBody>
          <a:bodyPr wrap="square" rtlCol="0">
            <a:spAutoFit/>
          </a:bodyPr>
          <a:lstStyle/>
          <a:p>
            <a:r>
              <a:rPr lang="es-MX" sz="2000" b="1" dirty="0" smtClean="0">
                <a:solidFill>
                  <a:srgbClr val="FF0000"/>
                </a:solidFill>
              </a:rPr>
              <a:t>Definición:</a:t>
            </a:r>
          </a:p>
          <a:p>
            <a:endParaRPr lang="es-MX" sz="2000" b="1" dirty="0" smtClean="0">
              <a:solidFill>
                <a:srgbClr val="FF0000"/>
              </a:solidFill>
            </a:endParaRPr>
          </a:p>
          <a:p>
            <a:pPr algn="just"/>
            <a:r>
              <a:rPr lang="es-MX" sz="2400" b="1" dirty="0" smtClean="0"/>
              <a:t>Es el más alto </a:t>
            </a:r>
            <a:r>
              <a:rPr lang="es-MX" sz="2400" b="1" dirty="0" smtClean="0">
                <a:solidFill>
                  <a:schemeClr val="tx2"/>
                </a:solidFill>
              </a:rPr>
              <a:t>nivel de producción</a:t>
            </a:r>
            <a:r>
              <a:rPr lang="es-MX" sz="2400" b="1" dirty="0" smtClean="0"/>
              <a:t> que una compañía puede sostener </a:t>
            </a:r>
            <a:r>
              <a:rPr lang="es-MX" sz="2400" b="1" i="1" dirty="0" smtClean="0">
                <a:solidFill>
                  <a:srgbClr val="C00000"/>
                </a:solidFill>
              </a:rPr>
              <a:t>razonablemente</a:t>
            </a:r>
            <a:r>
              <a:rPr lang="es-MX" sz="2400" b="1" dirty="0" smtClean="0"/>
              <a:t>, con </a:t>
            </a:r>
            <a:r>
              <a:rPr lang="es-MX" sz="2400" b="1" dirty="0" smtClean="0">
                <a:solidFill>
                  <a:schemeClr val="tx2"/>
                </a:solidFill>
              </a:rPr>
              <a:t>horarios realistas</a:t>
            </a:r>
            <a:r>
              <a:rPr lang="es-MX" sz="2400" b="1" dirty="0" smtClean="0"/>
              <a:t> para su </a:t>
            </a:r>
            <a:r>
              <a:rPr lang="es-MX" sz="2400" b="1" dirty="0" smtClean="0">
                <a:solidFill>
                  <a:schemeClr val="tx2"/>
                </a:solidFill>
              </a:rPr>
              <a:t>personal</a:t>
            </a:r>
            <a:r>
              <a:rPr lang="es-MX" sz="2400" b="1" dirty="0" smtClean="0"/>
              <a:t> y con el </a:t>
            </a:r>
            <a:r>
              <a:rPr lang="es-MX" sz="2400" b="1" dirty="0" smtClean="0">
                <a:solidFill>
                  <a:schemeClr val="tx2"/>
                </a:solidFill>
              </a:rPr>
              <a:t>equipo</a:t>
            </a:r>
            <a:r>
              <a:rPr lang="es-MX" sz="2400" b="1" dirty="0" smtClean="0"/>
              <a:t> que posee.</a:t>
            </a:r>
            <a:endParaRPr lang="es-MX" sz="2400" b="1" dirty="0"/>
          </a:p>
        </p:txBody>
      </p:sp>
      <p:pic>
        <p:nvPicPr>
          <p:cNvPr id="3074" name="Picture 2" descr="http://economy.blogs.ie.edu/files/2013/11/Dibujo-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564904"/>
            <a:ext cx="3474841" cy="367240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eklsarea.com/imagenes/colaboradores/red-de-person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791382"/>
            <a:ext cx="2314575" cy="321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83061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I. Mediciones de Capacidad&#10;Solución al ejemplo 2.&#10;Salida esperada = eficiencia * capacidad efectiva = 175,000&#10;* 0.75 =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67122" cy="6885384"/>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2555776" y="6453336"/>
            <a:ext cx="2448272" cy="369332"/>
          </a:xfrm>
          <a:prstGeom prst="rect">
            <a:avLst/>
          </a:prstGeom>
          <a:solidFill>
            <a:schemeClr val="bg1"/>
          </a:solidFill>
        </p:spPr>
        <p:txBody>
          <a:bodyPr wrap="square" rtlCol="0">
            <a:spAutoFit/>
          </a:bodyPr>
          <a:lstStyle/>
          <a:p>
            <a:endParaRPr lang="es-MX" dirty="0"/>
          </a:p>
        </p:txBody>
      </p:sp>
    </p:spTree>
    <p:extLst>
      <p:ext uri="{BB962C8B-B14F-4D97-AF65-F5344CB8AC3E}">
        <p14:creationId xmlns:p14="http://schemas.microsoft.com/office/powerpoint/2010/main" val="2066044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I. Mediciones de Capacidad&#10;Tarea en clase. Resuelva los siguientes ejercicios&#10;Ejercicio 1. Si una planta se diseño para 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05"/>
            <a:ext cx="9144000" cy="6850395"/>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2555776" y="6453336"/>
            <a:ext cx="2520280" cy="369332"/>
          </a:xfrm>
          <a:prstGeom prst="rect">
            <a:avLst/>
          </a:prstGeom>
          <a:solidFill>
            <a:schemeClr val="bg1"/>
          </a:solidFill>
        </p:spPr>
        <p:txBody>
          <a:bodyPr wrap="square" rtlCol="0">
            <a:spAutoFit/>
          </a:bodyPr>
          <a:lstStyle/>
          <a:p>
            <a:endParaRPr lang="es-MX" dirty="0"/>
          </a:p>
        </p:txBody>
      </p:sp>
    </p:spTree>
    <p:extLst>
      <p:ext uri="{BB962C8B-B14F-4D97-AF65-F5344CB8AC3E}">
        <p14:creationId xmlns:p14="http://schemas.microsoft.com/office/powerpoint/2010/main" val="1317821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I. Mediciones de Capacidad&#10;Tarea en clase. Resuelva los siguientes ejercicios&#10;Ejercicio 2. Durante el mes pasado, la pl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3" y="-1"/>
            <a:ext cx="9101286" cy="6833099"/>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2555776" y="6453336"/>
            <a:ext cx="2304256" cy="369332"/>
          </a:xfrm>
          <a:prstGeom prst="rect">
            <a:avLst/>
          </a:prstGeom>
          <a:solidFill>
            <a:schemeClr val="bg1"/>
          </a:solidFill>
        </p:spPr>
        <p:txBody>
          <a:bodyPr wrap="square" rtlCol="0">
            <a:spAutoFit/>
          </a:bodyPr>
          <a:lstStyle/>
          <a:p>
            <a:endParaRPr lang="es-MX" dirty="0"/>
          </a:p>
        </p:txBody>
      </p:sp>
    </p:spTree>
    <p:extLst>
      <p:ext uri="{BB962C8B-B14F-4D97-AF65-F5344CB8AC3E}">
        <p14:creationId xmlns:p14="http://schemas.microsoft.com/office/powerpoint/2010/main" val="768123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image.slidesharecdn.com/economiadeescala-121024235244-phpapp01/95/economia-de-escala-3-638.jpg?cb=13511228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55"/>
            <a:ext cx="91805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960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image.slidesharecdn.com/economiasdeescalaymodelodelange-121021203539-phpapp02/95/economias-de-escala-y-modelo-de-lange-4-638.jpg?cb=1350852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57" y="-27384"/>
            <a:ext cx="9173294" cy="6887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162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economipedia.com/wp-content/uploads/2015/04/Econom%C3%ADa-de-escala-gr%C3%A1fic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770242"/>
            <a:ext cx="8554948" cy="5467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591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9512" y="188640"/>
            <a:ext cx="8568952" cy="4154984"/>
          </a:xfrm>
          <a:prstGeom prst="rect">
            <a:avLst/>
          </a:prstGeom>
          <a:noFill/>
        </p:spPr>
        <p:txBody>
          <a:bodyPr wrap="square" rtlCol="0">
            <a:spAutoFit/>
          </a:bodyPr>
          <a:lstStyle/>
          <a:p>
            <a:pPr algn="just"/>
            <a:r>
              <a:rPr lang="es-MX" sz="2800" b="1" dirty="0" smtClean="0">
                <a:solidFill>
                  <a:srgbClr val="FF0000"/>
                </a:solidFill>
              </a:rPr>
              <a:t>Reserva de Capacidad</a:t>
            </a:r>
          </a:p>
          <a:p>
            <a:pPr algn="just"/>
            <a:endParaRPr lang="es-MX" sz="2800" b="1" dirty="0">
              <a:solidFill>
                <a:srgbClr val="FF0000"/>
              </a:solidFill>
            </a:endParaRPr>
          </a:p>
          <a:p>
            <a:pPr algn="just"/>
            <a:r>
              <a:rPr lang="es-MX" sz="2000" b="1" dirty="0" smtClean="0"/>
              <a:t>Capacidad para afrontar los aumentos repentinos de demanda o pérdidas temporales de capacidad.</a:t>
            </a:r>
          </a:p>
          <a:p>
            <a:pPr algn="just"/>
            <a:endParaRPr lang="es-MX" sz="2000" b="1" dirty="0"/>
          </a:p>
          <a:p>
            <a:pPr algn="just"/>
            <a:endParaRPr lang="es-MX" sz="2000" b="1" dirty="0" smtClean="0"/>
          </a:p>
          <a:p>
            <a:pPr algn="just"/>
            <a:endParaRPr lang="es-MX" sz="2000" b="1" dirty="0"/>
          </a:p>
          <a:p>
            <a:pPr algn="just"/>
            <a:endParaRPr lang="es-MX" sz="2000" b="1" dirty="0" smtClean="0"/>
          </a:p>
          <a:p>
            <a:pPr algn="just"/>
            <a:endParaRPr lang="es-MX" sz="2000" b="1" dirty="0"/>
          </a:p>
          <a:p>
            <a:pPr algn="just"/>
            <a:endParaRPr lang="es-MX" sz="2000" b="1" dirty="0" smtClean="0"/>
          </a:p>
          <a:p>
            <a:pPr algn="just"/>
            <a:endParaRPr lang="es-MX" sz="2000" b="1" dirty="0"/>
          </a:p>
          <a:p>
            <a:pPr algn="just"/>
            <a:r>
              <a:rPr lang="es-MX" sz="2800" b="1" dirty="0" smtClean="0"/>
              <a:t>                        Reserva = 100% - % de utilización</a:t>
            </a:r>
            <a:endParaRPr lang="es-MX" sz="2800" b="1" dirty="0"/>
          </a:p>
        </p:txBody>
      </p:sp>
    </p:spTree>
    <p:extLst>
      <p:ext uri="{BB962C8B-B14F-4D97-AF65-F5344CB8AC3E}">
        <p14:creationId xmlns:p14="http://schemas.microsoft.com/office/powerpoint/2010/main" val="1056338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7&#10;Decisiones de Capacidad producto Único&#10;Estimación de los Requerimientos De Capacidad&#10;D p&#10;N[1 – C]&#10;M =&#10;D = Número de un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908262" cy="6688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679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8&#10;Decisiones de Capacidad productos&#10;múltiples&#10;Estimación de los Requerimientos De Capacidad&#10;[Dp + (D/Q)s]product 1 + ...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339" y="331076"/>
            <a:ext cx="8538133" cy="6410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43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51520" y="476672"/>
            <a:ext cx="8424936" cy="2246769"/>
          </a:xfrm>
          <a:prstGeom prst="rect">
            <a:avLst/>
          </a:prstGeom>
        </p:spPr>
        <p:txBody>
          <a:bodyPr wrap="square">
            <a:spAutoFit/>
          </a:bodyPr>
          <a:lstStyle/>
          <a:p>
            <a:r>
              <a:rPr lang="es-MX" sz="2000" b="1" dirty="0" smtClean="0"/>
              <a:t> </a:t>
            </a:r>
            <a:r>
              <a:rPr lang="es-MX" sz="2000" b="1" dirty="0"/>
              <a:t>Medida de capacidad</a:t>
            </a:r>
            <a:r>
              <a:rPr lang="es-MX" sz="2000" dirty="0"/>
              <a:t>: Número de Máquinas</a:t>
            </a:r>
          </a:p>
          <a:p>
            <a:r>
              <a:rPr lang="es-MX" sz="2000" b="1" dirty="0"/>
              <a:t>Jornada laboral: </a:t>
            </a:r>
            <a:r>
              <a:rPr lang="es-MX" sz="2000" dirty="0"/>
              <a:t>3 turnos </a:t>
            </a:r>
          </a:p>
          <a:p>
            <a:r>
              <a:rPr lang="es-MX" sz="2000" b="1" dirty="0"/>
              <a:t>Eficiencia:</a:t>
            </a:r>
            <a:r>
              <a:rPr lang="es-MX" sz="2000" dirty="0"/>
              <a:t> del 85% del tiempo disponible</a:t>
            </a:r>
          </a:p>
          <a:p>
            <a:r>
              <a:rPr lang="es-MX" sz="2000" b="1" dirty="0"/>
              <a:t>Días laborables: </a:t>
            </a:r>
            <a:r>
              <a:rPr lang="es-MX" sz="2000" dirty="0"/>
              <a:t>6,  50 semanas al año</a:t>
            </a:r>
          </a:p>
          <a:p>
            <a:r>
              <a:rPr lang="es-MX" sz="2000" b="1" dirty="0"/>
              <a:t>Colchón de capacidad: </a:t>
            </a:r>
            <a:r>
              <a:rPr lang="es-MX" sz="2000" dirty="0"/>
              <a:t>10%</a:t>
            </a:r>
          </a:p>
          <a:p>
            <a:pPr algn="just"/>
            <a:r>
              <a:rPr lang="es-MX" sz="2000" dirty="0"/>
              <a:t>Determine la medida de </a:t>
            </a:r>
            <a:r>
              <a:rPr lang="es-MX" sz="2000" dirty="0" smtClean="0"/>
              <a:t>capacidad </a:t>
            </a:r>
            <a:r>
              <a:rPr lang="es-MX" sz="2000" dirty="0"/>
              <a:t>y evalué el análisis de </a:t>
            </a:r>
            <a:r>
              <a:rPr lang="es-MX" sz="2000" dirty="0" smtClean="0"/>
              <a:t>la Brecha decapacidad</a:t>
            </a:r>
            <a:r>
              <a:rPr lang="es-MX" sz="2000" dirty="0"/>
              <a:t>, si </a:t>
            </a:r>
            <a:r>
              <a:rPr lang="es-MX" sz="2000" dirty="0" smtClean="0"/>
              <a:t>actualmente </a:t>
            </a:r>
            <a:r>
              <a:rPr lang="es-MX" sz="2000" dirty="0"/>
              <a:t>se cuenta con 5 </a:t>
            </a:r>
            <a:r>
              <a:rPr lang="es-MX" sz="2000" dirty="0" smtClean="0"/>
              <a:t>máquinas</a:t>
            </a:r>
            <a:r>
              <a:rPr lang="es-MX" sz="2000" dirty="0"/>
              <a:t>. </a:t>
            </a:r>
          </a:p>
        </p:txBody>
      </p:sp>
      <p:graphicFrame>
        <p:nvGraphicFramePr>
          <p:cNvPr id="5" name="2 Tabla"/>
          <p:cNvGraphicFramePr>
            <a:graphicFrameLocks noGrp="1"/>
          </p:cNvGraphicFramePr>
          <p:nvPr>
            <p:extLst>
              <p:ext uri="{D42A27DB-BD31-4B8C-83A1-F6EECF244321}">
                <p14:modId xmlns:p14="http://schemas.microsoft.com/office/powerpoint/2010/main" val="3385225311"/>
              </p:ext>
            </p:extLst>
          </p:nvPr>
        </p:nvGraphicFramePr>
        <p:xfrm>
          <a:off x="1619672" y="3573016"/>
          <a:ext cx="6048671" cy="2304255"/>
        </p:xfrm>
        <a:graphic>
          <a:graphicData uri="http://schemas.openxmlformats.org/drawingml/2006/table">
            <a:tbl>
              <a:tblPr firstRow="1" bandRow="1">
                <a:tableStyleId>{5C22544A-7EE6-4342-B048-85BDC9FD1C3A}</a:tableStyleId>
              </a:tblPr>
              <a:tblGrid>
                <a:gridCol w="1209734"/>
                <a:gridCol w="1337076"/>
                <a:gridCol w="1193816"/>
                <a:gridCol w="1098311"/>
                <a:gridCol w="1209734"/>
              </a:tblGrid>
              <a:tr h="841554">
                <a:tc>
                  <a:txBody>
                    <a:bodyPr/>
                    <a:lstStyle/>
                    <a:p>
                      <a:r>
                        <a:rPr lang="es-MX" dirty="0" smtClean="0"/>
                        <a:t>Producto</a:t>
                      </a:r>
                      <a:endParaRPr lang="es-MX" dirty="0"/>
                    </a:p>
                  </a:txBody>
                  <a:tcPr/>
                </a:tc>
                <a:tc>
                  <a:txBody>
                    <a:bodyPr/>
                    <a:lstStyle/>
                    <a:p>
                      <a:r>
                        <a:rPr lang="es-MX" dirty="0" smtClean="0"/>
                        <a:t>Pronóstico</a:t>
                      </a:r>
                      <a:endParaRPr lang="es-MX" dirty="0"/>
                    </a:p>
                  </a:txBody>
                  <a:tcPr/>
                </a:tc>
                <a:tc>
                  <a:txBody>
                    <a:bodyPr/>
                    <a:lstStyle/>
                    <a:p>
                      <a:r>
                        <a:rPr lang="es-MX" dirty="0" smtClean="0"/>
                        <a:t>T. </a:t>
                      </a:r>
                      <a:r>
                        <a:rPr lang="es-MX" dirty="0" err="1" smtClean="0"/>
                        <a:t>Proces</a:t>
                      </a:r>
                      <a:endParaRPr lang="es-MX" dirty="0"/>
                    </a:p>
                  </a:txBody>
                  <a:tcPr/>
                </a:tc>
                <a:tc>
                  <a:txBody>
                    <a:bodyPr/>
                    <a:lstStyle/>
                    <a:p>
                      <a:r>
                        <a:rPr lang="es-MX" dirty="0" err="1" smtClean="0"/>
                        <a:t>Hr</a:t>
                      </a:r>
                      <a:r>
                        <a:rPr lang="es-MX" dirty="0" smtClean="0"/>
                        <a:t>/lote</a:t>
                      </a:r>
                      <a:endParaRPr lang="es-MX" dirty="0"/>
                    </a:p>
                  </a:txBody>
                  <a:tcPr/>
                </a:tc>
                <a:tc>
                  <a:txBody>
                    <a:bodyPr/>
                    <a:lstStyle/>
                    <a:p>
                      <a:r>
                        <a:rPr lang="es-MX" dirty="0" smtClean="0"/>
                        <a:t>Tamaño del lote</a:t>
                      </a:r>
                      <a:endParaRPr lang="es-MX" dirty="0"/>
                    </a:p>
                  </a:txBody>
                  <a:tcPr/>
                </a:tc>
              </a:tr>
              <a:tr h="487567">
                <a:tc>
                  <a:txBody>
                    <a:bodyPr/>
                    <a:lstStyle/>
                    <a:p>
                      <a:pPr algn="ctr"/>
                      <a:r>
                        <a:rPr lang="es-MX" dirty="0" smtClean="0"/>
                        <a:t>A</a:t>
                      </a:r>
                      <a:endParaRPr lang="es-MX" dirty="0"/>
                    </a:p>
                  </a:txBody>
                  <a:tcPr/>
                </a:tc>
                <a:tc>
                  <a:txBody>
                    <a:bodyPr/>
                    <a:lstStyle/>
                    <a:p>
                      <a:pPr algn="ctr"/>
                      <a:r>
                        <a:rPr lang="es-MX" dirty="0" smtClean="0"/>
                        <a:t>90000</a:t>
                      </a:r>
                      <a:endParaRPr lang="es-MX" dirty="0"/>
                    </a:p>
                  </a:txBody>
                  <a:tcPr/>
                </a:tc>
                <a:tc>
                  <a:txBody>
                    <a:bodyPr/>
                    <a:lstStyle/>
                    <a:p>
                      <a:pPr algn="ctr"/>
                      <a:r>
                        <a:rPr lang="es-MX" dirty="0" smtClean="0"/>
                        <a:t>0.10</a:t>
                      </a:r>
                      <a:endParaRPr lang="es-MX" dirty="0"/>
                    </a:p>
                  </a:txBody>
                  <a:tcPr/>
                </a:tc>
                <a:tc>
                  <a:txBody>
                    <a:bodyPr/>
                    <a:lstStyle/>
                    <a:p>
                      <a:pPr algn="ctr"/>
                      <a:r>
                        <a:rPr lang="es-MX" dirty="0" smtClean="0"/>
                        <a:t>0.10</a:t>
                      </a:r>
                      <a:endParaRPr lang="es-MX" dirty="0"/>
                    </a:p>
                  </a:txBody>
                  <a:tcPr/>
                </a:tc>
                <a:tc>
                  <a:txBody>
                    <a:bodyPr/>
                    <a:lstStyle/>
                    <a:p>
                      <a:pPr algn="ctr"/>
                      <a:r>
                        <a:rPr lang="es-MX" dirty="0" smtClean="0"/>
                        <a:t>250</a:t>
                      </a:r>
                      <a:endParaRPr lang="es-MX" dirty="0"/>
                    </a:p>
                  </a:txBody>
                  <a:tcPr/>
                </a:tc>
              </a:tr>
              <a:tr h="487567">
                <a:tc>
                  <a:txBody>
                    <a:bodyPr/>
                    <a:lstStyle/>
                    <a:p>
                      <a:pPr algn="ctr"/>
                      <a:r>
                        <a:rPr lang="es-MX" dirty="0" smtClean="0"/>
                        <a:t>B</a:t>
                      </a:r>
                      <a:endParaRPr lang="es-MX" dirty="0"/>
                    </a:p>
                  </a:txBody>
                  <a:tcPr/>
                </a:tc>
                <a:tc>
                  <a:txBody>
                    <a:bodyPr/>
                    <a:lstStyle/>
                    <a:p>
                      <a:pPr algn="ctr"/>
                      <a:r>
                        <a:rPr lang="es-MX" dirty="0" smtClean="0"/>
                        <a:t>70000</a:t>
                      </a:r>
                      <a:endParaRPr lang="es-MX" dirty="0"/>
                    </a:p>
                  </a:txBody>
                  <a:tcPr/>
                </a:tc>
                <a:tc>
                  <a:txBody>
                    <a:bodyPr/>
                    <a:lstStyle/>
                    <a:p>
                      <a:pPr algn="ctr"/>
                      <a:r>
                        <a:rPr lang="es-MX" dirty="0" smtClean="0"/>
                        <a:t>0.07</a:t>
                      </a:r>
                      <a:endParaRPr lang="es-MX" dirty="0"/>
                    </a:p>
                  </a:txBody>
                  <a:tcPr/>
                </a:tc>
                <a:tc>
                  <a:txBody>
                    <a:bodyPr/>
                    <a:lstStyle/>
                    <a:p>
                      <a:pPr algn="ctr"/>
                      <a:r>
                        <a:rPr lang="es-MX" dirty="0" smtClean="0"/>
                        <a:t>2.2</a:t>
                      </a:r>
                      <a:endParaRPr lang="es-MX" dirty="0"/>
                    </a:p>
                  </a:txBody>
                  <a:tcPr/>
                </a:tc>
                <a:tc>
                  <a:txBody>
                    <a:bodyPr/>
                    <a:lstStyle/>
                    <a:p>
                      <a:pPr algn="ctr"/>
                      <a:r>
                        <a:rPr lang="es-MX" dirty="0" smtClean="0"/>
                        <a:t>180</a:t>
                      </a:r>
                      <a:endParaRPr lang="es-MX" dirty="0"/>
                    </a:p>
                  </a:txBody>
                  <a:tcPr/>
                </a:tc>
              </a:tr>
              <a:tr h="487567">
                <a:tc>
                  <a:txBody>
                    <a:bodyPr/>
                    <a:lstStyle/>
                    <a:p>
                      <a:pPr algn="ctr"/>
                      <a:r>
                        <a:rPr lang="es-MX" dirty="0" smtClean="0"/>
                        <a:t>C</a:t>
                      </a:r>
                      <a:endParaRPr lang="es-MX" dirty="0"/>
                    </a:p>
                  </a:txBody>
                  <a:tcPr/>
                </a:tc>
                <a:tc>
                  <a:txBody>
                    <a:bodyPr/>
                    <a:lstStyle/>
                    <a:p>
                      <a:pPr algn="ctr"/>
                      <a:r>
                        <a:rPr lang="es-MX" dirty="0" smtClean="0"/>
                        <a:t>150000</a:t>
                      </a:r>
                      <a:endParaRPr lang="es-MX" dirty="0"/>
                    </a:p>
                  </a:txBody>
                  <a:tcPr/>
                </a:tc>
                <a:tc>
                  <a:txBody>
                    <a:bodyPr/>
                    <a:lstStyle/>
                    <a:p>
                      <a:pPr algn="ctr"/>
                      <a:r>
                        <a:rPr lang="es-MX" dirty="0" smtClean="0"/>
                        <a:t>0.05</a:t>
                      </a:r>
                      <a:endParaRPr lang="es-MX" dirty="0"/>
                    </a:p>
                  </a:txBody>
                  <a:tcPr/>
                </a:tc>
                <a:tc>
                  <a:txBody>
                    <a:bodyPr/>
                    <a:lstStyle/>
                    <a:p>
                      <a:pPr algn="ctr"/>
                      <a:r>
                        <a:rPr lang="es-MX" dirty="0" smtClean="0"/>
                        <a:t>3.5</a:t>
                      </a:r>
                      <a:endParaRPr lang="es-MX" dirty="0"/>
                    </a:p>
                  </a:txBody>
                  <a:tcPr/>
                </a:tc>
                <a:tc>
                  <a:txBody>
                    <a:bodyPr/>
                    <a:lstStyle/>
                    <a:p>
                      <a:pPr algn="ctr"/>
                      <a:r>
                        <a:rPr lang="es-MX" dirty="0" smtClean="0"/>
                        <a:t>350</a:t>
                      </a:r>
                      <a:endParaRPr lang="es-MX" dirty="0"/>
                    </a:p>
                  </a:txBody>
                  <a:tcPr/>
                </a:tc>
              </a:tr>
            </a:tbl>
          </a:graphicData>
        </a:graphic>
      </p:graphicFrame>
    </p:spTree>
    <p:extLst>
      <p:ext uri="{BB962C8B-B14F-4D97-AF65-F5344CB8AC3E}">
        <p14:creationId xmlns:p14="http://schemas.microsoft.com/office/powerpoint/2010/main" val="3878150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83568" y="188640"/>
            <a:ext cx="5976664" cy="400110"/>
          </a:xfrm>
          <a:prstGeom prst="rect">
            <a:avLst/>
          </a:prstGeom>
          <a:noFill/>
        </p:spPr>
        <p:txBody>
          <a:bodyPr wrap="square" rtlCol="0">
            <a:spAutoFit/>
          </a:bodyPr>
          <a:lstStyle/>
          <a:p>
            <a:r>
              <a:rPr lang="es-MX" sz="2000" b="1" dirty="0" smtClean="0">
                <a:solidFill>
                  <a:srgbClr val="FF0000"/>
                </a:solidFill>
              </a:rPr>
              <a:t>ELEMENTOS TÉCNICOS</a:t>
            </a:r>
            <a:endParaRPr lang="es-MX" sz="2000" b="1" dirty="0">
              <a:solidFill>
                <a:srgbClr val="FF0000"/>
              </a:solidFill>
            </a:endParaRPr>
          </a:p>
        </p:txBody>
      </p:sp>
      <p:sp>
        <p:nvSpPr>
          <p:cNvPr id="5" name="4 CuadroTexto"/>
          <p:cNvSpPr txBox="1"/>
          <p:nvPr/>
        </p:nvSpPr>
        <p:spPr>
          <a:xfrm>
            <a:off x="179512" y="764704"/>
            <a:ext cx="8568952" cy="2246769"/>
          </a:xfrm>
          <a:prstGeom prst="rect">
            <a:avLst/>
          </a:prstGeom>
          <a:noFill/>
        </p:spPr>
        <p:txBody>
          <a:bodyPr wrap="square" rtlCol="0">
            <a:spAutoFit/>
          </a:bodyPr>
          <a:lstStyle/>
          <a:p>
            <a:r>
              <a:rPr lang="es-MX" sz="2000" b="1" dirty="0" smtClean="0"/>
              <a:t>Capacidad Presente</a:t>
            </a:r>
          </a:p>
          <a:p>
            <a:pPr marL="342900" indent="-342900">
              <a:buFont typeface="Arial" panose="020B0604020202020204" pitchFamily="34" charset="0"/>
              <a:buChar char="•"/>
            </a:pPr>
            <a:r>
              <a:rPr lang="es-MX" sz="2000" b="1" dirty="0" smtClean="0"/>
              <a:t>Fuerza de trabajo</a:t>
            </a:r>
          </a:p>
          <a:p>
            <a:pPr marL="342900" indent="-342900">
              <a:buFont typeface="Arial" panose="020B0604020202020204" pitchFamily="34" charset="0"/>
              <a:buChar char="•"/>
            </a:pPr>
            <a:r>
              <a:rPr lang="es-MX" sz="2000" b="1" dirty="0" smtClean="0"/>
              <a:t>Horas Extras</a:t>
            </a:r>
          </a:p>
          <a:p>
            <a:pPr marL="342900" indent="-342900">
              <a:buFont typeface="Arial" panose="020B0604020202020204" pitchFamily="34" charset="0"/>
              <a:buChar char="•"/>
            </a:pPr>
            <a:r>
              <a:rPr lang="es-MX" sz="2000" b="1" dirty="0" smtClean="0"/>
              <a:t>Niveles de Inventario</a:t>
            </a:r>
          </a:p>
          <a:p>
            <a:endParaRPr lang="es-MX" sz="2000" b="1" dirty="0"/>
          </a:p>
          <a:p>
            <a:r>
              <a:rPr lang="es-MX" sz="2000" b="1" dirty="0" smtClean="0"/>
              <a:t>Capacidad Futura</a:t>
            </a:r>
          </a:p>
          <a:p>
            <a:pPr marL="342900" indent="-342900">
              <a:buFont typeface="Arial" panose="020B0604020202020204" pitchFamily="34" charset="0"/>
              <a:buChar char="•"/>
            </a:pPr>
            <a:r>
              <a:rPr lang="es-MX" sz="2000" b="1" dirty="0" smtClean="0"/>
              <a:t>Inversión en Equipo e Instalaciones</a:t>
            </a:r>
            <a:endParaRPr lang="es-MX" sz="2000" b="1" dirty="0"/>
          </a:p>
        </p:txBody>
      </p:sp>
      <p:sp>
        <p:nvSpPr>
          <p:cNvPr id="6" name="5 CuadroTexto"/>
          <p:cNvSpPr txBox="1"/>
          <p:nvPr/>
        </p:nvSpPr>
        <p:spPr>
          <a:xfrm>
            <a:off x="251520" y="4883676"/>
            <a:ext cx="8640960" cy="1569660"/>
          </a:xfrm>
          <a:prstGeom prst="rect">
            <a:avLst/>
          </a:prstGeom>
          <a:noFill/>
        </p:spPr>
        <p:txBody>
          <a:bodyPr wrap="square" rtlCol="0">
            <a:spAutoFit/>
          </a:bodyPr>
          <a:lstStyle/>
          <a:p>
            <a:pPr algn="just"/>
            <a:r>
              <a:rPr lang="es-MX" sz="3200" b="1" dirty="0" smtClean="0">
                <a:solidFill>
                  <a:schemeClr val="tx2"/>
                </a:solidFill>
              </a:rPr>
              <a:t>¿CUÁNTA RESERVA DE CAPACIDAD DEBO POSEER PARA ENFRENTAR LA INCERTIDUMBRE Y LA VARIABILIDAD DE LA DEMANDA?</a:t>
            </a:r>
            <a:endParaRPr lang="es-MX" sz="3200" b="1" dirty="0">
              <a:solidFill>
                <a:schemeClr val="tx2"/>
              </a:solidFill>
            </a:endParaRPr>
          </a:p>
        </p:txBody>
      </p:sp>
      <p:pic>
        <p:nvPicPr>
          <p:cNvPr id="4098" name="Picture 2" descr="http://thumbs.dreamstime.com/z/trabajo-en-equipo-de-empresarios-3247739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2719" y="0"/>
            <a:ext cx="2125682" cy="158772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1.bp.blogspot.com/-GJRa3pRL7o4/Vx7ZzRrGgCI/AAAAAAAAAPI/St3rJg2qyqsgxaO5_t6-wVO9ScsfSm4EQCLcB/s1600/calcular-hora-extr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1202287"/>
            <a:ext cx="3276601" cy="137160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eoi.es/blogs/madeon/files/2013/03/inventario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7930" y="2659553"/>
            <a:ext cx="2301044" cy="162798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cabypres.com/images/empresa/interior_empresa_cabypr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2351" y="2996952"/>
            <a:ext cx="3299098" cy="1844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01342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67544" y="260648"/>
            <a:ext cx="7560840" cy="954107"/>
          </a:xfrm>
          <a:prstGeom prst="rect">
            <a:avLst/>
          </a:prstGeom>
          <a:noFill/>
        </p:spPr>
        <p:txBody>
          <a:bodyPr wrap="square" rtlCol="0">
            <a:spAutoFit/>
          </a:bodyPr>
          <a:lstStyle/>
          <a:p>
            <a:pPr algn="ctr"/>
            <a:r>
              <a:rPr lang="es-MX" sz="2800" b="1" dirty="0" smtClean="0">
                <a:solidFill>
                  <a:srgbClr val="FF0000"/>
                </a:solidFill>
              </a:rPr>
              <a:t>Herramientas para Calcular la Capacidad de Producción</a:t>
            </a:r>
            <a:endParaRPr lang="es-MX" sz="2800" b="1" dirty="0">
              <a:solidFill>
                <a:srgbClr val="FF0000"/>
              </a:solidFill>
            </a:endParaRPr>
          </a:p>
        </p:txBody>
      </p:sp>
      <p:pic>
        <p:nvPicPr>
          <p:cNvPr id="5122" name="Picture 2" descr="https://lh4.googleusercontent.com/Zt1zL90EHPtTci0rcr9Is6yeopXn2EVWfAk7utDJTowyacKv1YobOk0JMcPx88egaEMu76FQnq8_1PXuswV-M-eiEMq1lUtgHxUKMChfswVCZs37qP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8204122"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8883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images.slideplayer.es/17/5464658/slides/slide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34"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9002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2.bp.blogspot.com/--StApNiXZw8/U1gKpYKZjLI/AAAAAAAAAB4/weOOnwAC7s0/s1600/00029266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80728"/>
            <a:ext cx="8820472"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4007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factores de la productivid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0" y="1"/>
            <a:ext cx="914399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1422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factores que afectan la productivid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39"/>
            <a:ext cx="9150718" cy="6863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70851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2. Alternativas de localización&#10;Cuando una empresa decide incrementar su&#10;capacidad mediante nuevas instalaciones tiene&#10;t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95" y="27708"/>
            <a:ext cx="9060640" cy="6802582"/>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467544" y="908720"/>
            <a:ext cx="792088" cy="584775"/>
          </a:xfrm>
          <a:prstGeom prst="rect">
            <a:avLst/>
          </a:prstGeom>
          <a:solidFill>
            <a:schemeClr val="bg1"/>
          </a:solidFill>
        </p:spPr>
        <p:txBody>
          <a:bodyPr wrap="square" rtlCol="0">
            <a:spAutoFit/>
          </a:bodyPr>
          <a:lstStyle/>
          <a:p>
            <a:endParaRPr lang="es-MX" sz="3200" dirty="0"/>
          </a:p>
        </p:txBody>
      </p:sp>
    </p:spTree>
    <p:extLst>
      <p:ext uri="{BB962C8B-B14F-4D97-AF65-F5344CB8AC3E}">
        <p14:creationId xmlns:p14="http://schemas.microsoft.com/office/powerpoint/2010/main" val="312730054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3. Factores que influyen en las&#10;decisiones de localización&#10;Fuentes de&#10;abastecimiento&#10;Ubicación del&#10;mercado&#10;Mano de obra&#10;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88"/>
            <a:ext cx="9131393" cy="6855702"/>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395536" y="404664"/>
            <a:ext cx="792088" cy="584775"/>
          </a:xfrm>
          <a:prstGeom prst="rect">
            <a:avLst/>
          </a:prstGeom>
          <a:solidFill>
            <a:schemeClr val="bg1"/>
          </a:solidFill>
        </p:spPr>
        <p:txBody>
          <a:bodyPr wrap="square" rtlCol="0">
            <a:spAutoFit/>
          </a:bodyPr>
          <a:lstStyle/>
          <a:p>
            <a:endParaRPr lang="es-MX" sz="3200" dirty="0"/>
          </a:p>
        </p:txBody>
      </p:sp>
    </p:spTree>
    <p:extLst>
      <p:ext uri="{BB962C8B-B14F-4D97-AF65-F5344CB8AC3E}">
        <p14:creationId xmlns:p14="http://schemas.microsoft.com/office/powerpoint/2010/main" val="185074721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792" y="147076"/>
            <a:ext cx="8876223"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29454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localización y diseño de instalaci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37" y="72334"/>
            <a:ext cx="8943319" cy="6719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82207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01526" y="46365"/>
            <a:ext cx="8762962" cy="646331"/>
          </a:xfrm>
          <a:prstGeom prst="rect">
            <a:avLst/>
          </a:prstGeom>
          <a:noFill/>
        </p:spPr>
        <p:txBody>
          <a:bodyPr wrap="square" rtlCol="0">
            <a:spAutoFit/>
          </a:bodyPr>
          <a:lstStyle/>
          <a:p>
            <a:pPr algn="ctr"/>
            <a:r>
              <a:rPr lang="es-MX" sz="3600" b="1" dirty="0" smtClean="0">
                <a:solidFill>
                  <a:srgbClr val="FF0000"/>
                </a:solidFill>
              </a:rPr>
              <a:t>FACTORES PONDERADOS</a:t>
            </a:r>
            <a:endParaRPr lang="es-MX" sz="3600" b="1" dirty="0">
              <a:solidFill>
                <a:srgbClr val="FF0000"/>
              </a:solidFill>
            </a:endParaRPr>
          </a:p>
        </p:txBody>
      </p:sp>
      <p:pic>
        <p:nvPicPr>
          <p:cNvPr id="12295" name="Picture 7" descr="http://www.monografias.com/trabajos55/metodos-localizacion-instalaciones/Image1052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564904"/>
            <a:ext cx="2383295" cy="1054152"/>
          </a:xfrm>
          <a:prstGeom prst="rect">
            <a:avLst/>
          </a:prstGeom>
          <a:noFill/>
          <a:extLst>
            <a:ext uri="{909E8E84-426E-40dd-AFC4-6F175D3DCCD1}">
              <a14:hiddenFill xmlns:a14="http://schemas.microsoft.com/office/drawing/2010/main">
                <a:solidFill>
                  <a:srgbClr val="FFFFFF"/>
                </a:solidFill>
              </a14:hiddenFill>
            </a:ext>
          </a:extLst>
        </p:spPr>
      </p:pic>
      <p:pic>
        <p:nvPicPr>
          <p:cNvPr id="12297" name="Picture 9" descr="http://www.monografias.com/trabajos55/metodos-localizacion-instalaciones/Image1052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862680"/>
            <a:ext cx="598950" cy="527076"/>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5143442" y="892759"/>
            <a:ext cx="3895041" cy="369332"/>
          </a:xfrm>
          <a:prstGeom prst="rect">
            <a:avLst/>
          </a:prstGeom>
        </p:spPr>
        <p:txBody>
          <a:bodyPr wrap="none">
            <a:spAutoFit/>
          </a:bodyPr>
          <a:lstStyle/>
          <a:p>
            <a:r>
              <a:rPr lang="es-MX" b="1" dirty="0"/>
              <a:t>puntuación global de cada alternativa j</a:t>
            </a:r>
          </a:p>
        </p:txBody>
      </p:sp>
      <p:pic>
        <p:nvPicPr>
          <p:cNvPr id="12299" name="Picture 11" descr="http://www.monografias.com/trabajos55/metodos-localizacion-instalaciones/Image10527.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2708920"/>
            <a:ext cx="718740" cy="527076"/>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4860032" y="2636912"/>
            <a:ext cx="4572000" cy="923330"/>
          </a:xfrm>
          <a:prstGeom prst="rect">
            <a:avLst/>
          </a:prstGeom>
        </p:spPr>
        <p:txBody>
          <a:bodyPr>
            <a:spAutoFit/>
          </a:bodyPr>
          <a:lstStyle/>
          <a:p>
            <a:r>
              <a:rPr lang="es-MX" b="1" dirty="0"/>
              <a:t>es el peso ponderado de cada factor i</a:t>
            </a:r>
            <a:br>
              <a:rPr lang="es-MX" b="1" dirty="0"/>
            </a:br>
            <a:r>
              <a:rPr lang="es-MX" b="1" dirty="0"/>
              <a:t/>
            </a:r>
            <a:br>
              <a:rPr lang="es-MX" b="1" dirty="0"/>
            </a:br>
            <a:endParaRPr lang="es-MX" b="1" dirty="0"/>
          </a:p>
        </p:txBody>
      </p:sp>
      <p:pic>
        <p:nvPicPr>
          <p:cNvPr id="12301" name="Picture 13" descr="http://www.monografias.com/trabajos55/metodos-localizacion-instalaciones/Image10528.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4509120"/>
            <a:ext cx="626423" cy="530050"/>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4572000" y="4293096"/>
            <a:ext cx="4572000" cy="1200329"/>
          </a:xfrm>
          <a:prstGeom prst="rect">
            <a:avLst/>
          </a:prstGeom>
        </p:spPr>
        <p:txBody>
          <a:bodyPr>
            <a:spAutoFit/>
          </a:bodyPr>
          <a:lstStyle/>
          <a:p>
            <a:r>
              <a:rPr lang="es-MX" b="1" dirty="0"/>
              <a:t>es la puntuación de las alternativas j por cada uno de los factores i</a:t>
            </a:r>
            <a:br>
              <a:rPr lang="es-MX" b="1" dirty="0"/>
            </a:br>
            <a:r>
              <a:rPr lang="es-MX" dirty="0"/>
              <a:t/>
            </a:r>
            <a:br>
              <a:rPr lang="es-MX" dirty="0"/>
            </a:br>
            <a:endParaRPr lang="es-MX" dirty="0"/>
          </a:p>
        </p:txBody>
      </p:sp>
    </p:spTree>
    <p:extLst>
      <p:ext uri="{BB962C8B-B14F-4D97-AF65-F5344CB8AC3E}">
        <p14:creationId xmlns:p14="http://schemas.microsoft.com/office/powerpoint/2010/main" val="98797394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3528" y="332656"/>
            <a:ext cx="7128792" cy="461665"/>
          </a:xfrm>
          <a:prstGeom prst="rect">
            <a:avLst/>
          </a:prstGeom>
          <a:noFill/>
        </p:spPr>
        <p:txBody>
          <a:bodyPr wrap="square" rtlCol="0">
            <a:spAutoFit/>
          </a:bodyPr>
          <a:lstStyle/>
          <a:p>
            <a:r>
              <a:rPr lang="es-MX" sz="2400" b="1" dirty="0" smtClean="0">
                <a:solidFill>
                  <a:srgbClr val="FF0000"/>
                </a:solidFill>
              </a:rPr>
              <a:t>Horizonte de Planeación</a:t>
            </a:r>
            <a:endParaRPr lang="es-MX" sz="2400" b="1" dirty="0">
              <a:solidFill>
                <a:srgbClr val="FF0000"/>
              </a:solidFill>
            </a:endParaRPr>
          </a:p>
        </p:txBody>
      </p:sp>
      <p:sp>
        <p:nvSpPr>
          <p:cNvPr id="2" name="1 Llamada de flecha hacia abajo"/>
          <p:cNvSpPr/>
          <p:nvPr/>
        </p:nvSpPr>
        <p:spPr>
          <a:xfrm>
            <a:off x="1115616" y="1196752"/>
            <a:ext cx="2772308" cy="1152128"/>
          </a:xfrm>
          <a:prstGeom prst="down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rPr>
              <a:t>Planeación Estratégica</a:t>
            </a:r>
            <a:endParaRPr lang="es-MX" b="1" dirty="0">
              <a:solidFill>
                <a:schemeClr val="tx1"/>
              </a:solidFill>
            </a:endParaRPr>
          </a:p>
        </p:txBody>
      </p:sp>
      <p:sp>
        <p:nvSpPr>
          <p:cNvPr id="5" name="4 Llamada de flecha hacia abajo"/>
          <p:cNvSpPr/>
          <p:nvPr/>
        </p:nvSpPr>
        <p:spPr>
          <a:xfrm>
            <a:off x="1115616" y="2501280"/>
            <a:ext cx="2772308" cy="1152128"/>
          </a:xfrm>
          <a:prstGeom prst="downArrow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rPr>
              <a:t>Planeación Agregada</a:t>
            </a:r>
            <a:endParaRPr lang="es-MX" b="1" dirty="0">
              <a:solidFill>
                <a:schemeClr val="tx1"/>
              </a:solidFill>
            </a:endParaRPr>
          </a:p>
        </p:txBody>
      </p:sp>
      <p:sp>
        <p:nvSpPr>
          <p:cNvPr id="6" name="5 Llamada de flecha hacia abajo"/>
          <p:cNvSpPr/>
          <p:nvPr/>
        </p:nvSpPr>
        <p:spPr>
          <a:xfrm>
            <a:off x="1115616" y="3789040"/>
            <a:ext cx="2772308" cy="1152128"/>
          </a:xfrm>
          <a:prstGeom prst="downArrow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rPr>
              <a:t>Programación Maestra</a:t>
            </a:r>
            <a:endParaRPr lang="es-MX" b="1" dirty="0">
              <a:solidFill>
                <a:schemeClr val="tx1"/>
              </a:solidFill>
            </a:endParaRPr>
          </a:p>
        </p:txBody>
      </p:sp>
      <p:sp>
        <p:nvSpPr>
          <p:cNvPr id="3" name="2 Flecha abajo"/>
          <p:cNvSpPr/>
          <p:nvPr/>
        </p:nvSpPr>
        <p:spPr>
          <a:xfrm>
            <a:off x="4932040" y="1196752"/>
            <a:ext cx="504056"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Flecha abajo"/>
          <p:cNvSpPr/>
          <p:nvPr/>
        </p:nvSpPr>
        <p:spPr>
          <a:xfrm>
            <a:off x="4932040" y="2501280"/>
            <a:ext cx="504056" cy="21518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Flecha abajo"/>
          <p:cNvSpPr/>
          <p:nvPr/>
        </p:nvSpPr>
        <p:spPr>
          <a:xfrm>
            <a:off x="4951009" y="4941168"/>
            <a:ext cx="504056"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9 CuadroTexto"/>
          <p:cNvSpPr txBox="1"/>
          <p:nvPr/>
        </p:nvSpPr>
        <p:spPr>
          <a:xfrm>
            <a:off x="5940152" y="1340768"/>
            <a:ext cx="2520280" cy="523220"/>
          </a:xfrm>
          <a:prstGeom prst="rect">
            <a:avLst/>
          </a:prstGeom>
          <a:noFill/>
        </p:spPr>
        <p:txBody>
          <a:bodyPr wrap="square" rtlCol="0">
            <a:spAutoFit/>
          </a:bodyPr>
          <a:lstStyle/>
          <a:p>
            <a:r>
              <a:rPr lang="es-MX" sz="2800" b="1" i="1" dirty="0" smtClean="0"/>
              <a:t>Largo Plazo</a:t>
            </a:r>
            <a:endParaRPr lang="es-MX" sz="2800" b="1" i="1" dirty="0"/>
          </a:p>
        </p:txBody>
      </p:sp>
      <p:sp>
        <p:nvSpPr>
          <p:cNvPr id="11" name="10 CuadroTexto"/>
          <p:cNvSpPr txBox="1"/>
          <p:nvPr/>
        </p:nvSpPr>
        <p:spPr>
          <a:xfrm>
            <a:off x="6091305" y="3245590"/>
            <a:ext cx="2520280" cy="523220"/>
          </a:xfrm>
          <a:prstGeom prst="rect">
            <a:avLst/>
          </a:prstGeom>
          <a:noFill/>
        </p:spPr>
        <p:txBody>
          <a:bodyPr wrap="square" rtlCol="0">
            <a:spAutoFit/>
          </a:bodyPr>
          <a:lstStyle/>
          <a:p>
            <a:r>
              <a:rPr lang="es-MX" sz="2800" b="1" i="1" dirty="0" smtClean="0"/>
              <a:t>Mediano Plazo</a:t>
            </a:r>
            <a:endParaRPr lang="es-MX" sz="2800" b="1" i="1" dirty="0"/>
          </a:p>
        </p:txBody>
      </p:sp>
      <p:sp>
        <p:nvSpPr>
          <p:cNvPr id="12" name="11 CuadroTexto"/>
          <p:cNvSpPr txBox="1"/>
          <p:nvPr/>
        </p:nvSpPr>
        <p:spPr>
          <a:xfrm>
            <a:off x="6092552" y="5219618"/>
            <a:ext cx="2520280" cy="523220"/>
          </a:xfrm>
          <a:prstGeom prst="rect">
            <a:avLst/>
          </a:prstGeom>
          <a:noFill/>
        </p:spPr>
        <p:txBody>
          <a:bodyPr wrap="square" rtlCol="0">
            <a:spAutoFit/>
          </a:bodyPr>
          <a:lstStyle/>
          <a:p>
            <a:r>
              <a:rPr lang="es-MX" sz="2800" b="1" i="1" dirty="0" smtClean="0"/>
              <a:t>Corto Plazo</a:t>
            </a:r>
            <a:endParaRPr lang="es-MX" sz="2800" b="1" i="1" dirty="0"/>
          </a:p>
        </p:txBody>
      </p:sp>
      <p:sp>
        <p:nvSpPr>
          <p:cNvPr id="13" name="12 Rectángulo"/>
          <p:cNvSpPr/>
          <p:nvPr/>
        </p:nvSpPr>
        <p:spPr>
          <a:xfrm>
            <a:off x="1115616" y="5075602"/>
            <a:ext cx="2772308" cy="80167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rPr>
              <a:t>Programa de Producción</a:t>
            </a:r>
            <a:endParaRPr lang="es-MX" b="1" dirty="0">
              <a:solidFill>
                <a:schemeClr val="tx1"/>
              </a:solidFill>
            </a:endParaRPr>
          </a:p>
        </p:txBody>
      </p:sp>
    </p:spTree>
    <p:extLst>
      <p:ext uri="{BB962C8B-B14F-4D97-AF65-F5344CB8AC3E}">
        <p14:creationId xmlns:p14="http://schemas.microsoft.com/office/powerpoint/2010/main" val="312161173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7504" y="332656"/>
            <a:ext cx="8856984" cy="2554545"/>
          </a:xfrm>
          <a:prstGeom prst="rect">
            <a:avLst/>
          </a:prstGeom>
        </p:spPr>
        <p:txBody>
          <a:bodyPr wrap="square">
            <a:spAutoFit/>
          </a:bodyPr>
          <a:lstStyle/>
          <a:p>
            <a:pPr algn="just"/>
            <a:r>
              <a:rPr lang="es-MX" sz="2000" b="1" dirty="0" smtClean="0"/>
              <a:t>Ejemplo:</a:t>
            </a:r>
          </a:p>
          <a:p>
            <a:pPr algn="just"/>
            <a:r>
              <a:rPr lang="es-MX" sz="2000" b="1" dirty="0" smtClean="0"/>
              <a:t>El </a:t>
            </a:r>
            <a:r>
              <a:rPr lang="es-MX" sz="2000" b="1" dirty="0"/>
              <a:t>equipo de estudio para la localización de una nueva planta de fabricación ha identificado un conjunto de criterios importantes para el </a:t>
            </a:r>
            <a:r>
              <a:rPr lang="es-MX" sz="2000" b="1" dirty="0">
                <a:hlinkClick r:id="rId2"/>
              </a:rPr>
              <a:t>éxito</a:t>
            </a:r>
            <a:r>
              <a:rPr lang="es-MX" sz="2000" b="1" dirty="0"/>
              <a:t> de la decisión; al mismo </a:t>
            </a:r>
            <a:r>
              <a:rPr lang="es-MX" sz="2000" b="1" dirty="0">
                <a:hlinkClick r:id="rId3"/>
              </a:rPr>
              <a:t>tiempo</a:t>
            </a:r>
            <a:r>
              <a:rPr lang="es-MX" sz="2000" b="1" dirty="0"/>
              <a:t> ha distinguido el grado de importancia de cada uno en términos porcentuales. Con estos criterios se procedió a evaluar cada una de las alternativas en una escala de 0 a 10. Todo esto se recoge en la siguiente tabla:</a:t>
            </a:r>
            <a:br>
              <a:rPr lang="es-MX" sz="2000" b="1" dirty="0"/>
            </a:br>
            <a:r>
              <a:rPr lang="es-MX" sz="2000" b="1" dirty="0"/>
              <a:t/>
            </a:r>
            <a:br>
              <a:rPr lang="es-MX" sz="2000" b="1" dirty="0"/>
            </a:br>
            <a:endParaRPr lang="es-MX" sz="2000" b="1" dirty="0"/>
          </a:p>
        </p:txBody>
      </p:sp>
      <p:graphicFrame>
        <p:nvGraphicFramePr>
          <p:cNvPr id="5" name="4 Tabla"/>
          <p:cNvGraphicFramePr>
            <a:graphicFrameLocks noGrp="1"/>
          </p:cNvGraphicFramePr>
          <p:nvPr>
            <p:extLst>
              <p:ext uri="{D42A27DB-BD31-4B8C-83A1-F6EECF244321}">
                <p14:modId xmlns:p14="http://schemas.microsoft.com/office/powerpoint/2010/main" val="2836542912"/>
              </p:ext>
            </p:extLst>
          </p:nvPr>
        </p:nvGraphicFramePr>
        <p:xfrm>
          <a:off x="457200" y="2996952"/>
          <a:ext cx="8229600" cy="2499360"/>
        </p:xfrm>
        <a:graphic>
          <a:graphicData uri="http://schemas.openxmlformats.org/drawingml/2006/table">
            <a:tbl>
              <a:tblPr/>
              <a:tblGrid>
                <a:gridCol w="3703320"/>
                <a:gridCol w="1563624"/>
                <a:gridCol w="987552"/>
                <a:gridCol w="987552"/>
                <a:gridCol w="987552"/>
              </a:tblGrid>
              <a:tr h="171450">
                <a:tc rowSpan="2">
                  <a:txBody>
                    <a:bodyPr/>
                    <a:lstStyle/>
                    <a:p>
                      <a:pPr algn="ctr"/>
                      <a:endParaRPr lang="es-MX" dirty="0">
                        <a:solidFill>
                          <a:srgbClr val="445555"/>
                        </a:solidFill>
                        <a:effectLst/>
                      </a:endParaRPr>
                    </a:p>
                    <a:p>
                      <a:pPr algn="ctr"/>
                      <a:r>
                        <a:rPr lang="es-MX" b="1" dirty="0">
                          <a:solidFill>
                            <a:srgbClr val="445555"/>
                          </a:solidFill>
                          <a:effectLst/>
                        </a:rPr>
                        <a:t>Factores</a:t>
                      </a:r>
                      <a:endParaRPr lang="es-MX" dirty="0">
                        <a:solidFill>
                          <a:srgbClr val="445555"/>
                        </a:solidFill>
                        <a:effectLst/>
                      </a:endParaRPr>
                    </a:p>
                  </a:txBody>
                  <a:tcPr marL="19050" marR="19050" marT="19050" marB="19050">
                    <a:lnL>
                      <a:noFill/>
                    </a:lnL>
                    <a:lnR>
                      <a:noFill/>
                    </a:lnR>
                    <a:lnT>
                      <a:noFill/>
                    </a:lnT>
                    <a:lnB>
                      <a:noFill/>
                    </a:lnB>
                  </a:tcPr>
                </a:tc>
                <a:tc rowSpan="2">
                  <a:txBody>
                    <a:bodyPr/>
                    <a:lstStyle/>
                    <a:p>
                      <a:pPr algn="ctr"/>
                      <a:r>
                        <a:rPr lang="es-MX" b="1">
                          <a:solidFill>
                            <a:srgbClr val="445555"/>
                          </a:solidFill>
                          <a:effectLst/>
                        </a:rPr>
                        <a:t>Peso Relativo (%)</a:t>
                      </a:r>
                      <a:endParaRPr lang="es-MX">
                        <a:solidFill>
                          <a:srgbClr val="445555"/>
                        </a:solidFill>
                        <a:effectLst/>
                      </a:endParaRPr>
                    </a:p>
                  </a:txBody>
                  <a:tcPr marL="19050" marR="19050" marT="19050" marB="19050">
                    <a:lnL>
                      <a:noFill/>
                    </a:lnL>
                    <a:lnR>
                      <a:noFill/>
                    </a:lnR>
                    <a:lnT>
                      <a:noFill/>
                    </a:lnT>
                    <a:lnB>
                      <a:noFill/>
                    </a:lnB>
                  </a:tcPr>
                </a:tc>
                <a:tc gridSpan="3">
                  <a:txBody>
                    <a:bodyPr/>
                    <a:lstStyle/>
                    <a:p>
                      <a:pPr algn="ctr"/>
                      <a:r>
                        <a:rPr lang="es-MX" b="1">
                          <a:solidFill>
                            <a:srgbClr val="445555"/>
                          </a:solidFill>
                          <a:effectLst/>
                        </a:rPr>
                        <a:t>Alternativas</a:t>
                      </a:r>
                      <a:endParaRPr lang="es-MX">
                        <a:solidFill>
                          <a:srgbClr val="445555"/>
                        </a:solidFill>
                        <a:effectLst/>
                      </a:endParaRPr>
                    </a:p>
                  </a:txBody>
                  <a:tcPr marL="19050" marR="19050" marT="19050" marB="19050">
                    <a:lnL>
                      <a:noFill/>
                    </a:lnL>
                    <a:lnR>
                      <a:noFill/>
                    </a:lnR>
                    <a:lnT>
                      <a:noFill/>
                    </a:lnT>
                    <a:lnB>
                      <a:noFill/>
                    </a:lnB>
                  </a:tcPr>
                </a:tc>
                <a:tc hMerge="1">
                  <a:txBody>
                    <a:bodyPr/>
                    <a:lstStyle/>
                    <a:p>
                      <a:endParaRPr lang="es-MX"/>
                    </a:p>
                  </a:txBody>
                  <a:tcPr/>
                </a:tc>
                <a:tc hMerge="1">
                  <a:txBody>
                    <a:bodyPr/>
                    <a:lstStyle/>
                    <a:p>
                      <a:endParaRPr lang="es-MX"/>
                    </a:p>
                  </a:txBody>
                  <a:tcPr/>
                </a:tc>
              </a:tr>
              <a:tr h="0">
                <a:tc vMerge="1">
                  <a:txBody>
                    <a:bodyPr/>
                    <a:lstStyle/>
                    <a:p>
                      <a:endParaRPr lang="es-MX"/>
                    </a:p>
                  </a:txBody>
                  <a:tcPr/>
                </a:tc>
                <a:tc vMerge="1">
                  <a:txBody>
                    <a:bodyPr/>
                    <a:lstStyle/>
                    <a:p>
                      <a:endParaRPr lang="es-MX"/>
                    </a:p>
                  </a:txBody>
                  <a:tcPr/>
                </a:tc>
                <a:tc>
                  <a:txBody>
                    <a:bodyPr/>
                    <a:lstStyle/>
                    <a:p>
                      <a:pPr algn="ctr"/>
                      <a:r>
                        <a:rPr lang="es-MX" b="1">
                          <a:solidFill>
                            <a:srgbClr val="445555"/>
                          </a:solidFill>
                          <a:effectLst/>
                        </a:rPr>
                        <a:t>A</a:t>
                      </a:r>
                      <a:endParaRPr lang="es-MX">
                        <a:solidFill>
                          <a:srgbClr val="445555"/>
                        </a:solidFill>
                        <a:effectLst/>
                      </a:endParaRPr>
                    </a:p>
                  </a:txBody>
                  <a:tcPr marL="19050" marR="19050" marT="19050" marB="19050">
                    <a:lnL>
                      <a:noFill/>
                    </a:lnL>
                    <a:lnR>
                      <a:noFill/>
                    </a:lnR>
                    <a:lnT>
                      <a:noFill/>
                    </a:lnT>
                    <a:lnB>
                      <a:noFill/>
                    </a:lnB>
                  </a:tcPr>
                </a:tc>
                <a:tc>
                  <a:txBody>
                    <a:bodyPr/>
                    <a:lstStyle/>
                    <a:p>
                      <a:pPr algn="ctr"/>
                      <a:r>
                        <a:rPr lang="es-MX" b="1">
                          <a:solidFill>
                            <a:srgbClr val="445555"/>
                          </a:solidFill>
                          <a:effectLst/>
                        </a:rPr>
                        <a:t>B</a:t>
                      </a:r>
                      <a:endParaRPr lang="es-MX">
                        <a:solidFill>
                          <a:srgbClr val="445555"/>
                        </a:solidFill>
                        <a:effectLst/>
                      </a:endParaRPr>
                    </a:p>
                  </a:txBody>
                  <a:tcPr marL="19050" marR="19050" marT="19050" marB="19050">
                    <a:lnL>
                      <a:noFill/>
                    </a:lnL>
                    <a:lnR>
                      <a:noFill/>
                    </a:lnR>
                    <a:lnT>
                      <a:noFill/>
                    </a:lnT>
                    <a:lnB>
                      <a:noFill/>
                    </a:lnB>
                  </a:tcPr>
                </a:tc>
                <a:tc>
                  <a:txBody>
                    <a:bodyPr/>
                    <a:lstStyle/>
                    <a:p>
                      <a:pPr algn="ctr"/>
                      <a:r>
                        <a:rPr lang="es-MX" b="1">
                          <a:solidFill>
                            <a:srgbClr val="445555"/>
                          </a:solidFill>
                          <a:effectLst/>
                        </a:rPr>
                        <a:t>C</a:t>
                      </a:r>
                      <a:endParaRPr lang="es-MX">
                        <a:solidFill>
                          <a:srgbClr val="445555"/>
                        </a:solidFill>
                        <a:effectLst/>
                      </a:endParaRPr>
                    </a:p>
                  </a:txBody>
                  <a:tcPr marL="19050" marR="19050" marT="19050" marB="19050">
                    <a:lnL>
                      <a:noFill/>
                    </a:lnL>
                    <a:lnR>
                      <a:noFill/>
                    </a:lnR>
                    <a:lnT>
                      <a:noFill/>
                    </a:lnT>
                    <a:lnB>
                      <a:noFill/>
                    </a:lnB>
                  </a:tcPr>
                </a:tc>
              </a:tr>
              <a:tr h="0">
                <a:tc>
                  <a:txBody>
                    <a:bodyPr/>
                    <a:lstStyle/>
                    <a:p>
                      <a:r>
                        <a:rPr lang="es-MX">
                          <a:solidFill>
                            <a:srgbClr val="445555"/>
                          </a:solidFill>
                          <a:effectLst/>
                        </a:rPr>
                        <a:t>1. Proximidad a proveedores</a:t>
                      </a:r>
                    </a:p>
                  </a:txBody>
                  <a:tcPr marL="19050" marR="19050" marT="19050" marB="19050">
                    <a:lnL>
                      <a:noFill/>
                    </a:lnL>
                    <a:lnR>
                      <a:noFill/>
                    </a:lnR>
                    <a:lnT>
                      <a:noFill/>
                    </a:lnT>
                    <a:lnB>
                      <a:noFill/>
                    </a:lnB>
                  </a:tcPr>
                </a:tc>
                <a:tc>
                  <a:txBody>
                    <a:bodyPr/>
                    <a:lstStyle/>
                    <a:p>
                      <a:pPr algn="ctr"/>
                      <a:r>
                        <a:rPr lang="es-MX">
                          <a:solidFill>
                            <a:srgbClr val="445555"/>
                          </a:solidFill>
                          <a:effectLst/>
                        </a:rPr>
                        <a:t>30</a:t>
                      </a:r>
                    </a:p>
                  </a:txBody>
                  <a:tcPr marL="19050" marR="19050" marT="19050" marB="19050">
                    <a:lnL>
                      <a:noFill/>
                    </a:lnL>
                    <a:lnR>
                      <a:noFill/>
                    </a:lnR>
                    <a:lnT>
                      <a:noFill/>
                    </a:lnT>
                    <a:lnB>
                      <a:noFill/>
                    </a:lnB>
                  </a:tcPr>
                </a:tc>
                <a:tc>
                  <a:txBody>
                    <a:bodyPr/>
                    <a:lstStyle/>
                    <a:p>
                      <a:pPr algn="ctr"/>
                      <a:r>
                        <a:rPr lang="es-MX">
                          <a:solidFill>
                            <a:srgbClr val="445555"/>
                          </a:solidFill>
                          <a:effectLst/>
                        </a:rPr>
                        <a:t>7</a:t>
                      </a:r>
                    </a:p>
                  </a:txBody>
                  <a:tcPr marL="19050" marR="19050" marT="19050" marB="19050">
                    <a:lnL>
                      <a:noFill/>
                    </a:lnL>
                    <a:lnR>
                      <a:noFill/>
                    </a:lnR>
                    <a:lnT>
                      <a:noFill/>
                    </a:lnT>
                    <a:lnB>
                      <a:noFill/>
                    </a:lnB>
                  </a:tcPr>
                </a:tc>
                <a:tc>
                  <a:txBody>
                    <a:bodyPr/>
                    <a:lstStyle/>
                    <a:p>
                      <a:pPr algn="ctr"/>
                      <a:r>
                        <a:rPr lang="es-MX">
                          <a:solidFill>
                            <a:srgbClr val="445555"/>
                          </a:solidFill>
                          <a:effectLst/>
                        </a:rPr>
                        <a:t>7</a:t>
                      </a:r>
                    </a:p>
                  </a:txBody>
                  <a:tcPr marL="19050" marR="19050" marT="19050" marB="19050">
                    <a:lnL>
                      <a:noFill/>
                    </a:lnL>
                    <a:lnR>
                      <a:noFill/>
                    </a:lnR>
                    <a:lnT>
                      <a:noFill/>
                    </a:lnT>
                    <a:lnB>
                      <a:noFill/>
                    </a:lnB>
                  </a:tcPr>
                </a:tc>
                <a:tc>
                  <a:txBody>
                    <a:bodyPr/>
                    <a:lstStyle/>
                    <a:p>
                      <a:pPr algn="ctr"/>
                      <a:r>
                        <a:rPr lang="es-MX">
                          <a:solidFill>
                            <a:srgbClr val="445555"/>
                          </a:solidFill>
                          <a:effectLst/>
                        </a:rPr>
                        <a:t>10</a:t>
                      </a:r>
                    </a:p>
                  </a:txBody>
                  <a:tcPr marL="19050" marR="19050" marT="19050" marB="19050">
                    <a:lnL>
                      <a:noFill/>
                    </a:lnL>
                    <a:lnR>
                      <a:noFill/>
                    </a:lnR>
                    <a:lnT>
                      <a:noFill/>
                    </a:lnT>
                    <a:lnB>
                      <a:noFill/>
                    </a:lnB>
                  </a:tcPr>
                </a:tc>
              </a:tr>
              <a:tr h="0">
                <a:tc>
                  <a:txBody>
                    <a:bodyPr/>
                    <a:lstStyle/>
                    <a:p>
                      <a:r>
                        <a:rPr lang="es-MX" dirty="0">
                          <a:solidFill>
                            <a:srgbClr val="445555"/>
                          </a:solidFill>
                          <a:effectLst/>
                        </a:rPr>
                        <a:t>2. Disponibilidad de </a:t>
                      </a:r>
                      <a:r>
                        <a:rPr lang="es-MX" u="none" strike="noStrike" dirty="0">
                          <a:solidFill>
                            <a:srgbClr val="008040"/>
                          </a:solidFill>
                          <a:effectLst/>
                          <a:hlinkClick r:id="rId4"/>
                        </a:rPr>
                        <a:t>recursos</a:t>
                      </a:r>
                      <a:r>
                        <a:rPr lang="es-MX" dirty="0">
                          <a:solidFill>
                            <a:srgbClr val="445555"/>
                          </a:solidFill>
                          <a:effectLst/>
                        </a:rPr>
                        <a:t> laborales</a:t>
                      </a:r>
                    </a:p>
                  </a:txBody>
                  <a:tcPr marL="19050" marR="19050" marT="19050" marB="19050">
                    <a:lnL>
                      <a:noFill/>
                    </a:lnL>
                    <a:lnR>
                      <a:noFill/>
                    </a:lnR>
                    <a:lnT>
                      <a:noFill/>
                    </a:lnT>
                    <a:lnB>
                      <a:noFill/>
                    </a:lnB>
                  </a:tcPr>
                </a:tc>
                <a:tc>
                  <a:txBody>
                    <a:bodyPr/>
                    <a:lstStyle/>
                    <a:p>
                      <a:pPr algn="ctr"/>
                      <a:r>
                        <a:rPr lang="es-MX">
                          <a:solidFill>
                            <a:srgbClr val="445555"/>
                          </a:solidFill>
                          <a:effectLst/>
                        </a:rPr>
                        <a:t>30</a:t>
                      </a:r>
                    </a:p>
                  </a:txBody>
                  <a:tcPr marL="19050" marR="19050" marT="19050" marB="19050">
                    <a:lnL>
                      <a:noFill/>
                    </a:lnL>
                    <a:lnR>
                      <a:noFill/>
                    </a:lnR>
                    <a:lnT>
                      <a:noFill/>
                    </a:lnT>
                    <a:lnB>
                      <a:noFill/>
                    </a:lnB>
                  </a:tcPr>
                </a:tc>
                <a:tc>
                  <a:txBody>
                    <a:bodyPr/>
                    <a:lstStyle/>
                    <a:p>
                      <a:pPr algn="ctr"/>
                      <a:r>
                        <a:rPr lang="es-MX">
                          <a:solidFill>
                            <a:srgbClr val="445555"/>
                          </a:solidFill>
                          <a:effectLst/>
                        </a:rPr>
                        <a:t>5</a:t>
                      </a:r>
                    </a:p>
                  </a:txBody>
                  <a:tcPr marL="19050" marR="19050" marT="19050" marB="19050">
                    <a:lnL>
                      <a:noFill/>
                    </a:lnL>
                    <a:lnR>
                      <a:noFill/>
                    </a:lnR>
                    <a:lnT>
                      <a:noFill/>
                    </a:lnT>
                    <a:lnB>
                      <a:noFill/>
                    </a:lnB>
                  </a:tcPr>
                </a:tc>
                <a:tc>
                  <a:txBody>
                    <a:bodyPr/>
                    <a:lstStyle/>
                    <a:p>
                      <a:pPr algn="ctr"/>
                      <a:r>
                        <a:rPr lang="es-MX">
                          <a:solidFill>
                            <a:srgbClr val="445555"/>
                          </a:solidFill>
                          <a:effectLst/>
                        </a:rPr>
                        <a:t>9</a:t>
                      </a:r>
                    </a:p>
                  </a:txBody>
                  <a:tcPr marL="19050" marR="19050" marT="19050" marB="19050">
                    <a:lnL>
                      <a:noFill/>
                    </a:lnL>
                    <a:lnR>
                      <a:noFill/>
                    </a:lnR>
                    <a:lnT>
                      <a:noFill/>
                    </a:lnT>
                    <a:lnB>
                      <a:noFill/>
                    </a:lnB>
                  </a:tcPr>
                </a:tc>
                <a:tc>
                  <a:txBody>
                    <a:bodyPr/>
                    <a:lstStyle/>
                    <a:p>
                      <a:pPr algn="ctr"/>
                      <a:r>
                        <a:rPr lang="es-MX">
                          <a:solidFill>
                            <a:srgbClr val="445555"/>
                          </a:solidFill>
                          <a:effectLst/>
                        </a:rPr>
                        <a:t>7</a:t>
                      </a:r>
                    </a:p>
                  </a:txBody>
                  <a:tcPr marL="19050" marR="19050" marT="19050" marB="19050">
                    <a:lnL>
                      <a:noFill/>
                    </a:lnL>
                    <a:lnR>
                      <a:noFill/>
                    </a:lnR>
                    <a:lnT>
                      <a:noFill/>
                    </a:lnT>
                    <a:lnB>
                      <a:noFill/>
                    </a:lnB>
                  </a:tcPr>
                </a:tc>
              </a:tr>
              <a:tr h="0">
                <a:tc>
                  <a:txBody>
                    <a:bodyPr/>
                    <a:lstStyle/>
                    <a:p>
                      <a:r>
                        <a:rPr lang="es-MX">
                          <a:solidFill>
                            <a:srgbClr val="445555"/>
                          </a:solidFill>
                          <a:effectLst/>
                        </a:rPr>
                        <a:t>3. Transportes</a:t>
                      </a:r>
                    </a:p>
                  </a:txBody>
                  <a:tcPr marL="19050" marR="19050" marT="19050" marB="19050">
                    <a:lnL>
                      <a:noFill/>
                    </a:lnL>
                    <a:lnR>
                      <a:noFill/>
                    </a:lnR>
                    <a:lnT>
                      <a:noFill/>
                    </a:lnT>
                    <a:lnB>
                      <a:noFill/>
                    </a:lnB>
                  </a:tcPr>
                </a:tc>
                <a:tc>
                  <a:txBody>
                    <a:bodyPr/>
                    <a:lstStyle/>
                    <a:p>
                      <a:pPr algn="ctr"/>
                      <a:r>
                        <a:rPr lang="es-MX">
                          <a:solidFill>
                            <a:srgbClr val="445555"/>
                          </a:solidFill>
                          <a:effectLst/>
                        </a:rPr>
                        <a:t>20</a:t>
                      </a:r>
                    </a:p>
                  </a:txBody>
                  <a:tcPr marL="19050" marR="19050" marT="19050" marB="19050">
                    <a:lnL>
                      <a:noFill/>
                    </a:lnL>
                    <a:lnR>
                      <a:noFill/>
                    </a:lnR>
                    <a:lnT>
                      <a:noFill/>
                    </a:lnT>
                    <a:lnB>
                      <a:noFill/>
                    </a:lnB>
                  </a:tcPr>
                </a:tc>
                <a:tc>
                  <a:txBody>
                    <a:bodyPr/>
                    <a:lstStyle/>
                    <a:p>
                      <a:pPr algn="ctr"/>
                      <a:r>
                        <a:rPr lang="es-MX">
                          <a:solidFill>
                            <a:srgbClr val="445555"/>
                          </a:solidFill>
                          <a:effectLst/>
                        </a:rPr>
                        <a:t>9</a:t>
                      </a:r>
                    </a:p>
                  </a:txBody>
                  <a:tcPr marL="19050" marR="19050" marT="19050" marB="19050">
                    <a:lnL>
                      <a:noFill/>
                    </a:lnL>
                    <a:lnR>
                      <a:noFill/>
                    </a:lnR>
                    <a:lnT>
                      <a:noFill/>
                    </a:lnT>
                    <a:lnB>
                      <a:noFill/>
                    </a:lnB>
                  </a:tcPr>
                </a:tc>
                <a:tc>
                  <a:txBody>
                    <a:bodyPr/>
                    <a:lstStyle/>
                    <a:p>
                      <a:pPr algn="ctr"/>
                      <a:r>
                        <a:rPr lang="es-MX">
                          <a:solidFill>
                            <a:srgbClr val="445555"/>
                          </a:solidFill>
                          <a:effectLst/>
                        </a:rPr>
                        <a:t>6</a:t>
                      </a:r>
                    </a:p>
                  </a:txBody>
                  <a:tcPr marL="19050" marR="19050" marT="19050" marB="19050">
                    <a:lnL>
                      <a:noFill/>
                    </a:lnL>
                    <a:lnR>
                      <a:noFill/>
                    </a:lnR>
                    <a:lnT>
                      <a:noFill/>
                    </a:lnT>
                    <a:lnB>
                      <a:noFill/>
                    </a:lnB>
                  </a:tcPr>
                </a:tc>
                <a:tc>
                  <a:txBody>
                    <a:bodyPr/>
                    <a:lstStyle/>
                    <a:p>
                      <a:pPr algn="ctr"/>
                      <a:r>
                        <a:rPr lang="es-MX">
                          <a:solidFill>
                            <a:srgbClr val="445555"/>
                          </a:solidFill>
                          <a:effectLst/>
                        </a:rPr>
                        <a:t>6</a:t>
                      </a:r>
                    </a:p>
                  </a:txBody>
                  <a:tcPr marL="19050" marR="19050" marT="19050" marB="19050">
                    <a:lnL>
                      <a:noFill/>
                    </a:lnL>
                    <a:lnR>
                      <a:noFill/>
                    </a:lnR>
                    <a:lnT>
                      <a:noFill/>
                    </a:lnT>
                    <a:lnB>
                      <a:noFill/>
                    </a:lnB>
                  </a:tcPr>
                </a:tc>
              </a:tr>
              <a:tr h="0">
                <a:tc>
                  <a:txBody>
                    <a:bodyPr/>
                    <a:lstStyle/>
                    <a:p>
                      <a:r>
                        <a:rPr lang="es-MX">
                          <a:solidFill>
                            <a:srgbClr val="445555"/>
                          </a:solidFill>
                          <a:effectLst/>
                        </a:rPr>
                        <a:t>4. Impuestos</a:t>
                      </a:r>
                    </a:p>
                  </a:txBody>
                  <a:tcPr marL="19050" marR="19050" marT="19050" marB="19050">
                    <a:lnL>
                      <a:noFill/>
                    </a:lnL>
                    <a:lnR>
                      <a:noFill/>
                    </a:lnR>
                    <a:lnT>
                      <a:noFill/>
                    </a:lnT>
                    <a:lnB>
                      <a:noFill/>
                    </a:lnB>
                  </a:tcPr>
                </a:tc>
                <a:tc>
                  <a:txBody>
                    <a:bodyPr/>
                    <a:lstStyle/>
                    <a:p>
                      <a:pPr algn="ctr"/>
                      <a:r>
                        <a:rPr lang="es-MX">
                          <a:solidFill>
                            <a:srgbClr val="445555"/>
                          </a:solidFill>
                          <a:effectLst/>
                        </a:rPr>
                        <a:t>15</a:t>
                      </a:r>
                    </a:p>
                  </a:txBody>
                  <a:tcPr marL="19050" marR="19050" marT="19050" marB="19050">
                    <a:lnL>
                      <a:noFill/>
                    </a:lnL>
                    <a:lnR>
                      <a:noFill/>
                    </a:lnR>
                    <a:lnT>
                      <a:noFill/>
                    </a:lnT>
                    <a:lnB>
                      <a:noFill/>
                    </a:lnB>
                  </a:tcPr>
                </a:tc>
                <a:tc>
                  <a:txBody>
                    <a:bodyPr/>
                    <a:lstStyle/>
                    <a:p>
                      <a:pPr algn="ctr"/>
                      <a:r>
                        <a:rPr lang="es-MX">
                          <a:solidFill>
                            <a:srgbClr val="445555"/>
                          </a:solidFill>
                          <a:effectLst/>
                        </a:rPr>
                        <a:t>6</a:t>
                      </a:r>
                    </a:p>
                  </a:txBody>
                  <a:tcPr marL="19050" marR="19050" marT="19050" marB="19050">
                    <a:lnL>
                      <a:noFill/>
                    </a:lnL>
                    <a:lnR>
                      <a:noFill/>
                    </a:lnR>
                    <a:lnT>
                      <a:noFill/>
                    </a:lnT>
                    <a:lnB>
                      <a:noFill/>
                    </a:lnB>
                  </a:tcPr>
                </a:tc>
                <a:tc>
                  <a:txBody>
                    <a:bodyPr/>
                    <a:lstStyle/>
                    <a:p>
                      <a:pPr algn="ctr"/>
                      <a:r>
                        <a:rPr lang="es-MX">
                          <a:solidFill>
                            <a:srgbClr val="445555"/>
                          </a:solidFill>
                          <a:effectLst/>
                        </a:rPr>
                        <a:t>6</a:t>
                      </a:r>
                    </a:p>
                  </a:txBody>
                  <a:tcPr marL="19050" marR="19050" marT="19050" marB="19050">
                    <a:lnL>
                      <a:noFill/>
                    </a:lnL>
                    <a:lnR>
                      <a:noFill/>
                    </a:lnR>
                    <a:lnT>
                      <a:noFill/>
                    </a:lnT>
                    <a:lnB>
                      <a:noFill/>
                    </a:lnB>
                  </a:tcPr>
                </a:tc>
                <a:tc>
                  <a:txBody>
                    <a:bodyPr/>
                    <a:lstStyle/>
                    <a:p>
                      <a:pPr algn="ctr"/>
                      <a:r>
                        <a:rPr lang="es-MX">
                          <a:solidFill>
                            <a:srgbClr val="445555"/>
                          </a:solidFill>
                          <a:effectLst/>
                        </a:rPr>
                        <a:t>7</a:t>
                      </a:r>
                    </a:p>
                  </a:txBody>
                  <a:tcPr marL="19050" marR="19050" marT="19050" marB="19050">
                    <a:lnL>
                      <a:noFill/>
                    </a:lnL>
                    <a:lnR>
                      <a:noFill/>
                    </a:lnR>
                    <a:lnT>
                      <a:noFill/>
                    </a:lnT>
                    <a:lnB>
                      <a:noFill/>
                    </a:lnB>
                  </a:tcPr>
                </a:tc>
              </a:tr>
              <a:tr h="190500">
                <a:tc>
                  <a:txBody>
                    <a:bodyPr/>
                    <a:lstStyle/>
                    <a:p>
                      <a:r>
                        <a:rPr lang="es-MX">
                          <a:solidFill>
                            <a:srgbClr val="445555"/>
                          </a:solidFill>
                          <a:effectLst/>
                        </a:rPr>
                        <a:t>5. Costos de instalación</a:t>
                      </a:r>
                    </a:p>
                  </a:txBody>
                  <a:tcPr marL="19050" marR="19050" marT="19050" marB="19050">
                    <a:lnL>
                      <a:noFill/>
                    </a:lnL>
                    <a:lnR>
                      <a:noFill/>
                    </a:lnR>
                    <a:lnT>
                      <a:noFill/>
                    </a:lnT>
                    <a:lnB>
                      <a:noFill/>
                    </a:lnB>
                  </a:tcPr>
                </a:tc>
                <a:tc>
                  <a:txBody>
                    <a:bodyPr/>
                    <a:lstStyle/>
                    <a:p>
                      <a:pPr algn="ctr"/>
                      <a:r>
                        <a:rPr lang="es-MX">
                          <a:solidFill>
                            <a:srgbClr val="445555"/>
                          </a:solidFill>
                          <a:effectLst/>
                        </a:rPr>
                        <a:t>5</a:t>
                      </a:r>
                    </a:p>
                  </a:txBody>
                  <a:tcPr marL="19050" marR="19050" marT="19050" marB="19050">
                    <a:lnL>
                      <a:noFill/>
                    </a:lnL>
                    <a:lnR>
                      <a:noFill/>
                    </a:lnR>
                    <a:lnT>
                      <a:noFill/>
                    </a:lnT>
                    <a:lnB>
                      <a:noFill/>
                    </a:lnB>
                  </a:tcPr>
                </a:tc>
                <a:tc>
                  <a:txBody>
                    <a:bodyPr/>
                    <a:lstStyle/>
                    <a:p>
                      <a:pPr algn="ctr"/>
                      <a:r>
                        <a:rPr lang="es-MX">
                          <a:solidFill>
                            <a:srgbClr val="445555"/>
                          </a:solidFill>
                          <a:effectLst/>
                        </a:rPr>
                        <a:t>7</a:t>
                      </a:r>
                    </a:p>
                  </a:txBody>
                  <a:tcPr marL="19050" marR="19050" marT="19050" marB="19050">
                    <a:lnL>
                      <a:noFill/>
                    </a:lnL>
                    <a:lnR>
                      <a:noFill/>
                    </a:lnR>
                    <a:lnT>
                      <a:noFill/>
                    </a:lnT>
                    <a:lnB>
                      <a:noFill/>
                    </a:lnB>
                  </a:tcPr>
                </a:tc>
                <a:tc>
                  <a:txBody>
                    <a:bodyPr/>
                    <a:lstStyle/>
                    <a:p>
                      <a:pPr algn="ctr"/>
                      <a:r>
                        <a:rPr lang="es-MX">
                          <a:solidFill>
                            <a:srgbClr val="445555"/>
                          </a:solidFill>
                          <a:effectLst/>
                        </a:rPr>
                        <a:t>8</a:t>
                      </a:r>
                    </a:p>
                  </a:txBody>
                  <a:tcPr marL="19050" marR="19050" marT="19050" marB="19050">
                    <a:lnL>
                      <a:noFill/>
                    </a:lnL>
                    <a:lnR>
                      <a:noFill/>
                    </a:lnR>
                    <a:lnT>
                      <a:noFill/>
                    </a:lnT>
                    <a:lnB>
                      <a:noFill/>
                    </a:lnB>
                  </a:tcPr>
                </a:tc>
                <a:tc>
                  <a:txBody>
                    <a:bodyPr/>
                    <a:lstStyle/>
                    <a:p>
                      <a:pPr algn="ctr"/>
                      <a:r>
                        <a:rPr lang="es-MX">
                          <a:solidFill>
                            <a:srgbClr val="445555"/>
                          </a:solidFill>
                          <a:effectLst/>
                        </a:rPr>
                        <a:t>2</a:t>
                      </a:r>
                    </a:p>
                  </a:txBody>
                  <a:tcPr marL="19050" marR="19050" marT="19050" marB="19050">
                    <a:lnL>
                      <a:noFill/>
                    </a:lnL>
                    <a:lnR>
                      <a:noFill/>
                    </a:lnR>
                    <a:lnT>
                      <a:noFill/>
                    </a:lnT>
                    <a:lnB>
                      <a:noFill/>
                    </a:lnB>
                  </a:tcPr>
                </a:tc>
              </a:tr>
              <a:tr h="0">
                <a:tc>
                  <a:txBody>
                    <a:bodyPr/>
                    <a:lstStyle/>
                    <a:p>
                      <a:pPr algn="ctr"/>
                      <a:r>
                        <a:rPr lang="es-MX" b="1">
                          <a:solidFill>
                            <a:srgbClr val="445555"/>
                          </a:solidFill>
                          <a:effectLst/>
                        </a:rPr>
                        <a:t>Puntuación total</a:t>
                      </a:r>
                      <a:endParaRPr lang="es-MX">
                        <a:solidFill>
                          <a:srgbClr val="445555"/>
                        </a:solidFill>
                        <a:effectLst/>
                      </a:endParaRPr>
                    </a:p>
                  </a:txBody>
                  <a:tcPr marL="19050" marR="19050" marT="19050" marB="19050">
                    <a:lnL>
                      <a:noFill/>
                    </a:lnL>
                    <a:lnR>
                      <a:noFill/>
                    </a:lnR>
                    <a:lnT>
                      <a:noFill/>
                    </a:lnT>
                    <a:lnB>
                      <a:noFill/>
                    </a:lnB>
                  </a:tcPr>
                </a:tc>
                <a:tc>
                  <a:txBody>
                    <a:bodyPr/>
                    <a:lstStyle/>
                    <a:p>
                      <a:pPr algn="ctr"/>
                      <a:endParaRPr lang="es-MX" dirty="0">
                        <a:solidFill>
                          <a:srgbClr val="445555"/>
                        </a:solidFill>
                        <a:effectLst/>
                      </a:endParaRPr>
                    </a:p>
                  </a:txBody>
                  <a:tcPr marL="19050" marR="19050" marT="19050" marB="19050">
                    <a:lnL>
                      <a:noFill/>
                    </a:lnL>
                    <a:lnR>
                      <a:noFill/>
                    </a:lnR>
                    <a:lnT>
                      <a:noFill/>
                    </a:lnT>
                    <a:lnB>
                      <a:noFill/>
                    </a:lnB>
                  </a:tcPr>
                </a:tc>
                <a:tc>
                  <a:txBody>
                    <a:bodyPr/>
                    <a:lstStyle/>
                    <a:p>
                      <a:pPr algn="ctr"/>
                      <a:endParaRPr lang="es-MX" dirty="0">
                        <a:solidFill>
                          <a:srgbClr val="445555"/>
                        </a:solidFill>
                        <a:effectLst/>
                      </a:endParaRPr>
                    </a:p>
                  </a:txBody>
                  <a:tcPr marL="19050" marR="19050" marT="19050" marB="19050">
                    <a:lnL>
                      <a:noFill/>
                    </a:lnL>
                    <a:lnR>
                      <a:noFill/>
                    </a:lnR>
                    <a:lnT>
                      <a:noFill/>
                    </a:lnT>
                    <a:lnB>
                      <a:noFill/>
                    </a:lnB>
                  </a:tcPr>
                </a:tc>
                <a:tc>
                  <a:txBody>
                    <a:bodyPr/>
                    <a:lstStyle/>
                    <a:p>
                      <a:pPr algn="ctr"/>
                      <a:endParaRPr lang="es-MX" dirty="0">
                        <a:solidFill>
                          <a:srgbClr val="445555"/>
                        </a:solidFill>
                        <a:effectLst/>
                      </a:endParaRPr>
                    </a:p>
                  </a:txBody>
                  <a:tcPr marL="19050" marR="19050" marT="19050" marB="19050">
                    <a:lnL>
                      <a:noFill/>
                    </a:lnL>
                    <a:lnR>
                      <a:noFill/>
                    </a:lnR>
                    <a:lnT>
                      <a:noFill/>
                    </a:lnT>
                    <a:lnB>
                      <a:noFill/>
                    </a:lnB>
                  </a:tcPr>
                </a:tc>
                <a:tc>
                  <a:txBody>
                    <a:bodyPr/>
                    <a:lstStyle/>
                    <a:p>
                      <a:pPr algn="ctr"/>
                      <a:endParaRPr lang="es-MX" dirty="0">
                        <a:solidFill>
                          <a:srgbClr val="445555"/>
                        </a:solidFill>
                        <a:effectLst/>
                      </a:endParaRPr>
                    </a:p>
                  </a:txBody>
                  <a:tcPr marL="19050" marR="19050" marT="19050" marB="19050">
                    <a:lnL>
                      <a:noFill/>
                    </a:lnL>
                    <a:lnR>
                      <a:noFill/>
                    </a:lnR>
                    <a:lnT>
                      <a:noFill/>
                    </a:lnT>
                    <a:lnB>
                      <a:noFill/>
                    </a:lnB>
                  </a:tcPr>
                </a:tc>
              </a:tr>
            </a:tbl>
          </a:graphicData>
        </a:graphic>
      </p:graphicFrame>
    </p:spTree>
    <p:extLst>
      <p:ext uri="{BB962C8B-B14F-4D97-AF65-F5344CB8AC3E}">
        <p14:creationId xmlns:p14="http://schemas.microsoft.com/office/powerpoint/2010/main" val="10675494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316969"/>
            <a:ext cx="8784976" cy="6463308"/>
          </a:xfrm>
          <a:prstGeom prst="rect">
            <a:avLst/>
          </a:prstGeom>
        </p:spPr>
        <p:txBody>
          <a:bodyPr wrap="square">
            <a:spAutoFit/>
          </a:bodyPr>
          <a:lstStyle/>
          <a:p>
            <a:r>
              <a:rPr lang="es-MX" b="1" i="1" dirty="0">
                <a:solidFill>
                  <a:srgbClr val="FF0000"/>
                </a:solidFill>
              </a:rPr>
              <a:t>Solución</a:t>
            </a:r>
            <a:r>
              <a:rPr lang="es-MX" b="1" i="1" dirty="0" smtClean="0">
                <a:solidFill>
                  <a:srgbClr val="FF0000"/>
                </a:solidFill>
              </a:rPr>
              <a:t>:</a:t>
            </a:r>
          </a:p>
          <a:p>
            <a:endParaRPr lang="es-MX" b="1" dirty="0">
              <a:solidFill>
                <a:srgbClr val="FF0000"/>
              </a:solidFill>
            </a:endParaRPr>
          </a:p>
          <a:p>
            <a:pPr algn="just"/>
            <a:r>
              <a:rPr lang="es-MX" dirty="0"/>
              <a:t>La puntuación total para cada alternativa se calcula como la suma de las puntuaciones para cada factor ponderadas según su importancia relativa. Así, por ejemplo, la puntuación total recibida por la alternativa A se obtendría como</a:t>
            </a:r>
            <a:r>
              <a:rPr lang="es-MX" dirty="0" smtClean="0"/>
              <a:t>:</a:t>
            </a:r>
          </a:p>
          <a:p>
            <a:pPr algn="just"/>
            <a:endParaRPr lang="es-MX" dirty="0"/>
          </a:p>
          <a:p>
            <a:r>
              <a:rPr lang="es-MX" b="1" dirty="0"/>
              <a:t>PA = 7·0,30+5·0,30+9·0,20+6·0,15+7·0,05</a:t>
            </a:r>
          </a:p>
          <a:p>
            <a:r>
              <a:rPr lang="es-MX" b="1" dirty="0"/>
              <a:t>PA = </a:t>
            </a:r>
            <a:r>
              <a:rPr lang="es-MX" b="1" dirty="0" smtClean="0"/>
              <a:t>6,65</a:t>
            </a:r>
          </a:p>
          <a:p>
            <a:endParaRPr lang="es-MX" b="1" dirty="0"/>
          </a:p>
          <a:p>
            <a:pPr algn="just"/>
            <a:r>
              <a:rPr lang="es-MX" dirty="0"/>
              <a:t>Las alternativas </a:t>
            </a:r>
            <a:r>
              <a:rPr lang="es-MX" b="1" dirty="0"/>
              <a:t>B y C </a:t>
            </a:r>
            <a:r>
              <a:rPr lang="es-MX" dirty="0"/>
              <a:t>parecen </a:t>
            </a:r>
            <a:r>
              <a:rPr lang="es-MX" b="1" dirty="0">
                <a:solidFill>
                  <a:srgbClr val="FF0000"/>
                </a:solidFill>
              </a:rPr>
              <a:t>ser mejores </a:t>
            </a:r>
            <a:r>
              <a:rPr lang="es-MX" dirty="0"/>
              <a:t>que </a:t>
            </a:r>
            <a:r>
              <a:rPr lang="es-MX" b="1" dirty="0"/>
              <a:t>A</a:t>
            </a:r>
            <a:r>
              <a:rPr lang="es-MX" dirty="0"/>
              <a:t>, por lo que se podría </a:t>
            </a:r>
            <a:r>
              <a:rPr lang="es-MX" b="1" dirty="0">
                <a:solidFill>
                  <a:srgbClr val="FF0000"/>
                </a:solidFill>
              </a:rPr>
              <a:t>rechazar</a:t>
            </a:r>
            <a:r>
              <a:rPr lang="es-MX" dirty="0"/>
              <a:t> esta última</a:t>
            </a:r>
            <a:r>
              <a:rPr lang="es-MX" dirty="0" smtClean="0"/>
              <a:t>.</a:t>
            </a:r>
          </a:p>
          <a:p>
            <a:pPr algn="just"/>
            <a:endParaRPr lang="es-MX" dirty="0"/>
          </a:p>
          <a:p>
            <a:pPr algn="just"/>
            <a:r>
              <a:rPr lang="es-MX" dirty="0" smtClean="0"/>
              <a:t> </a:t>
            </a:r>
            <a:r>
              <a:rPr lang="es-MX" dirty="0"/>
              <a:t>Entre las 2 restantes, hay una pequeña </a:t>
            </a:r>
            <a:r>
              <a:rPr lang="es-MX" b="1" dirty="0">
                <a:solidFill>
                  <a:srgbClr val="FF0000"/>
                </a:solidFill>
              </a:rPr>
              <a:t>diferencia a favor </a:t>
            </a:r>
            <a:r>
              <a:rPr lang="es-MX" dirty="0"/>
              <a:t>de </a:t>
            </a:r>
            <a:r>
              <a:rPr lang="es-MX" b="1" dirty="0"/>
              <a:t>C,</a:t>
            </a:r>
            <a:r>
              <a:rPr lang="es-MX" dirty="0"/>
              <a:t> aunque quizás no definitiva. Vemos que </a:t>
            </a:r>
            <a:r>
              <a:rPr lang="es-MX" b="1" dirty="0"/>
              <a:t>C </a:t>
            </a:r>
            <a:r>
              <a:rPr lang="es-MX" dirty="0"/>
              <a:t>tiene la ventaja principal de estar muy próxima a la </a:t>
            </a:r>
            <a:r>
              <a:rPr lang="es-MX" b="1" dirty="0">
                <a:solidFill>
                  <a:srgbClr val="FF0000"/>
                </a:solidFill>
              </a:rPr>
              <a:t>fuente de abastecimientos </a:t>
            </a:r>
            <a:r>
              <a:rPr lang="es-MX" dirty="0"/>
              <a:t>de </a:t>
            </a:r>
            <a:r>
              <a:rPr lang="es-MX" dirty="0">
                <a:hlinkClick r:id="rId2"/>
              </a:rPr>
              <a:t>materia prima</a:t>
            </a:r>
            <a:r>
              <a:rPr lang="es-MX" dirty="0"/>
              <a:t>, lo cual es un factor importante, mientras que su </a:t>
            </a:r>
            <a:r>
              <a:rPr lang="es-MX" b="1" dirty="0">
                <a:solidFill>
                  <a:srgbClr val="FF0000"/>
                </a:solidFill>
              </a:rPr>
              <a:t>punto débil </a:t>
            </a:r>
            <a:r>
              <a:rPr lang="es-MX" dirty="0"/>
              <a:t>es el </a:t>
            </a:r>
            <a:r>
              <a:rPr lang="es-MX" dirty="0">
                <a:hlinkClick r:id="rId3"/>
              </a:rPr>
              <a:t>costo</a:t>
            </a:r>
            <a:r>
              <a:rPr lang="es-MX" dirty="0"/>
              <a:t> de instalación, que es bastante elevado. Por su parte las ventajas de </a:t>
            </a:r>
            <a:r>
              <a:rPr lang="es-MX" b="1" dirty="0"/>
              <a:t>B </a:t>
            </a:r>
            <a:r>
              <a:rPr lang="es-MX" dirty="0"/>
              <a:t>residen en los </a:t>
            </a:r>
            <a:r>
              <a:rPr lang="es-MX" b="1" dirty="0">
                <a:solidFill>
                  <a:srgbClr val="FF0000"/>
                </a:solidFill>
              </a:rPr>
              <a:t>costos laborales y los costos de instalación</a:t>
            </a:r>
            <a:r>
              <a:rPr lang="es-MX" dirty="0"/>
              <a:t>, que son mejores que los de </a:t>
            </a:r>
            <a:r>
              <a:rPr lang="es-MX" b="1" dirty="0"/>
              <a:t>C</a:t>
            </a:r>
            <a:r>
              <a:rPr lang="es-MX" dirty="0"/>
              <a:t>. en los demás criterios, </a:t>
            </a:r>
            <a:r>
              <a:rPr lang="es-MX" dirty="0">
                <a:hlinkClick r:id="rId4"/>
              </a:rPr>
              <a:t>transporte</a:t>
            </a:r>
            <a:r>
              <a:rPr lang="es-MX" dirty="0"/>
              <a:t> e </a:t>
            </a:r>
            <a:r>
              <a:rPr lang="es-MX" dirty="0">
                <a:hlinkClick r:id="rId5"/>
              </a:rPr>
              <a:t>impuestos</a:t>
            </a:r>
            <a:r>
              <a:rPr lang="es-MX" dirty="0"/>
              <a:t>, ambas están muy igualadas. A la vista de esto, podría ofrecerse a la </a:t>
            </a:r>
            <a:r>
              <a:rPr lang="es-MX" dirty="0">
                <a:hlinkClick r:id="rId6"/>
              </a:rPr>
              <a:t>dirección</a:t>
            </a:r>
            <a:r>
              <a:rPr lang="es-MX" dirty="0"/>
              <a:t> las alternativas </a:t>
            </a:r>
            <a:r>
              <a:rPr lang="es-MX" b="1" dirty="0"/>
              <a:t>B y C </a:t>
            </a:r>
            <a:r>
              <a:rPr lang="es-MX" dirty="0"/>
              <a:t>como </a:t>
            </a:r>
            <a:r>
              <a:rPr lang="es-MX" b="1" dirty="0">
                <a:solidFill>
                  <a:srgbClr val="FF0000"/>
                </a:solidFill>
              </a:rPr>
              <a:t>factibles</a:t>
            </a:r>
            <a:r>
              <a:rPr lang="es-MX" dirty="0"/>
              <a:t> para que esta decida en función de otros elementos. No obstante hay que señalar que la alternativa </a:t>
            </a:r>
            <a:r>
              <a:rPr lang="es-MX" b="1" dirty="0"/>
              <a:t>B</a:t>
            </a:r>
            <a:r>
              <a:rPr lang="es-MX" dirty="0"/>
              <a:t> </a:t>
            </a:r>
            <a:r>
              <a:rPr lang="es-MX" b="1" dirty="0">
                <a:solidFill>
                  <a:srgbClr val="FF0000"/>
                </a:solidFill>
              </a:rPr>
              <a:t>no presenta ningún punto débil tan marcado como </a:t>
            </a:r>
            <a:r>
              <a:rPr lang="es-MX" b="1" dirty="0"/>
              <a:t>C,</a:t>
            </a:r>
            <a:r>
              <a:rPr lang="es-MX" dirty="0"/>
              <a:t> lo que podría decantar la decisión en su favor.</a:t>
            </a:r>
          </a:p>
          <a:p>
            <a:r>
              <a:rPr lang="es-MX" dirty="0"/>
              <a:t/>
            </a:r>
            <a:br>
              <a:rPr lang="es-MX" dirty="0"/>
            </a:br>
            <a:r>
              <a:rPr lang="es-MX" dirty="0"/>
              <a:t/>
            </a:r>
            <a:br>
              <a:rPr lang="es-MX" dirty="0"/>
            </a:br>
            <a:endParaRPr lang="es-MX" dirty="0"/>
          </a:p>
        </p:txBody>
      </p:sp>
    </p:spTree>
    <p:extLst>
      <p:ext uri="{BB962C8B-B14F-4D97-AF65-F5344CB8AC3E}">
        <p14:creationId xmlns:p14="http://schemas.microsoft.com/office/powerpoint/2010/main" val="34032202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ÉCNICA DEL CENTRO DE&#10;GRAVEDAD• El método del centro de&#10;gravedad consiste en un&#10;algoritmo de localización de&#10;una instalac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68"/>
            <a:ext cx="9144000" cy="6865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722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ÉCNICA DEL CENTRO DE&#10;GRAVEDAD&#10;• Las coordenadas utilizadas en el método deben tener como&#10;referencia a un punto de ori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251"/>
            <a:ext cx="9178249" cy="6890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7350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ÉCNICA DEL CENTRO DE&#10;GRAVEDAD&#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51"/>
            <a:ext cx="9174266" cy="6887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6883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243512"/>
            <a:ext cx="8496944" cy="2308324"/>
          </a:xfrm>
          <a:prstGeom prst="rect">
            <a:avLst/>
          </a:prstGeom>
        </p:spPr>
        <p:txBody>
          <a:bodyPr wrap="square">
            <a:spAutoFit/>
          </a:bodyPr>
          <a:lstStyle/>
          <a:p>
            <a:pPr algn="just"/>
            <a:endParaRPr lang="es-MX" b="1" dirty="0" smtClean="0"/>
          </a:p>
          <a:p>
            <a:pPr algn="just"/>
            <a:r>
              <a:rPr lang="es-MX" b="1" dirty="0" smtClean="0"/>
              <a:t>Ejemplo:</a:t>
            </a:r>
          </a:p>
          <a:p>
            <a:pPr algn="just"/>
            <a:endParaRPr lang="es-MX" b="1" dirty="0" smtClean="0"/>
          </a:p>
          <a:p>
            <a:pPr algn="just"/>
            <a:r>
              <a:rPr lang="es-MX" b="1" dirty="0" smtClean="0"/>
              <a:t>Una </a:t>
            </a:r>
            <a:r>
              <a:rPr lang="es-MX" b="1" dirty="0"/>
              <a:t>refinería necesita ubicar una instalación de </a:t>
            </a:r>
            <a:r>
              <a:rPr lang="es-MX" b="1" dirty="0">
                <a:hlinkClick r:id="rId2"/>
              </a:rPr>
              <a:t>almacenamiento</a:t>
            </a:r>
            <a:r>
              <a:rPr lang="es-MX" b="1" dirty="0"/>
              <a:t> intermedia entre su planta de refinamiento en </a:t>
            </a:r>
            <a:r>
              <a:rPr lang="es-MX" b="1" i="1" dirty="0"/>
              <a:t>A</a:t>
            </a:r>
            <a:r>
              <a:rPr lang="es-MX" b="1" dirty="0"/>
              <a:t> y sus principales distribuidores. Las coordenadas y los consumos de los diferentes distribuidores y de la planta son las siguientes</a:t>
            </a:r>
            <a:r>
              <a:rPr lang="es-MX" dirty="0"/>
              <a:t>:</a:t>
            </a:r>
            <a:br>
              <a:rPr lang="es-MX" dirty="0"/>
            </a:br>
            <a:r>
              <a:rPr lang="es-MX" dirty="0"/>
              <a:t/>
            </a:r>
            <a:br>
              <a:rPr lang="es-MX" dirty="0"/>
            </a:br>
            <a:endParaRPr lang="es-MX" dirty="0"/>
          </a:p>
        </p:txBody>
      </p:sp>
      <p:graphicFrame>
        <p:nvGraphicFramePr>
          <p:cNvPr id="5" name="4 Tabla"/>
          <p:cNvGraphicFramePr>
            <a:graphicFrameLocks noGrp="1"/>
          </p:cNvGraphicFramePr>
          <p:nvPr/>
        </p:nvGraphicFramePr>
        <p:xfrm>
          <a:off x="457200" y="2788761"/>
          <a:ext cx="8229600" cy="2148840"/>
        </p:xfrm>
        <a:graphic>
          <a:graphicData uri="http://schemas.openxmlformats.org/drawingml/2006/table">
            <a:tbl>
              <a:tblPr/>
              <a:tblGrid>
                <a:gridCol w="2468880"/>
                <a:gridCol w="2139696"/>
                <a:gridCol w="3621024"/>
              </a:tblGrid>
              <a:tr h="0">
                <a:tc>
                  <a:txBody>
                    <a:bodyPr/>
                    <a:lstStyle/>
                    <a:p>
                      <a:pPr algn="ctr"/>
                      <a:r>
                        <a:rPr lang="es-MX" b="1" dirty="0" smtClean="0">
                          <a:solidFill>
                            <a:srgbClr val="445555"/>
                          </a:solidFill>
                          <a:effectLst/>
                        </a:rPr>
                        <a:t>Lugar</a:t>
                      </a:r>
                      <a:endParaRPr lang="es-MX" dirty="0">
                        <a:solidFill>
                          <a:srgbClr val="445555"/>
                        </a:solidFill>
                        <a:effectLst/>
                      </a:endParaRPr>
                    </a:p>
                  </a:txBody>
                  <a:tcPr marL="19050" marR="19050" marT="19050" marB="19050">
                    <a:lnL>
                      <a:noFill/>
                    </a:lnL>
                    <a:lnR>
                      <a:noFill/>
                    </a:lnR>
                    <a:lnT>
                      <a:noFill/>
                    </a:lnT>
                    <a:lnB>
                      <a:noFill/>
                    </a:lnB>
                  </a:tcPr>
                </a:tc>
                <a:tc>
                  <a:txBody>
                    <a:bodyPr/>
                    <a:lstStyle/>
                    <a:p>
                      <a:pPr algn="ctr"/>
                      <a:r>
                        <a:rPr lang="es-MX" b="1" smtClean="0">
                          <a:solidFill>
                            <a:srgbClr val="445555"/>
                          </a:solidFill>
                          <a:effectLst/>
                        </a:rPr>
                        <a:t>Coordenadas</a:t>
                      </a:r>
                      <a:endParaRPr lang="es-MX" dirty="0">
                        <a:solidFill>
                          <a:srgbClr val="445555"/>
                        </a:solidFill>
                        <a:effectLst/>
                      </a:endParaRPr>
                    </a:p>
                  </a:txBody>
                  <a:tcPr marL="19050" marR="19050" marT="19050" marB="19050">
                    <a:lnL>
                      <a:noFill/>
                    </a:lnL>
                    <a:lnR>
                      <a:noFill/>
                    </a:lnR>
                    <a:lnT>
                      <a:noFill/>
                    </a:lnT>
                    <a:lnB>
                      <a:noFill/>
                    </a:lnB>
                  </a:tcPr>
                </a:tc>
                <a:tc>
                  <a:txBody>
                    <a:bodyPr/>
                    <a:lstStyle/>
                    <a:p>
                      <a:r>
                        <a:rPr lang="es-MX" b="1" dirty="0" smtClean="0">
                          <a:solidFill>
                            <a:srgbClr val="445555"/>
                          </a:solidFill>
                          <a:effectLst/>
                        </a:rPr>
                        <a:t>Consumos</a:t>
                      </a:r>
                      <a:endParaRPr lang="es-MX" dirty="0" smtClean="0">
                        <a:solidFill>
                          <a:srgbClr val="445555"/>
                        </a:solidFill>
                        <a:effectLst/>
                      </a:endParaRPr>
                    </a:p>
                    <a:p>
                      <a:r>
                        <a:rPr lang="es-MX" dirty="0" smtClean="0">
                          <a:solidFill>
                            <a:srgbClr val="445555"/>
                          </a:solidFill>
                          <a:effectLst/>
                        </a:rPr>
                        <a:t>(litros por mes en millones)</a:t>
                      </a:r>
                      <a:endParaRPr lang="es-MX" dirty="0">
                        <a:solidFill>
                          <a:srgbClr val="445555"/>
                        </a:solidFill>
                        <a:effectLst/>
                      </a:endParaRPr>
                    </a:p>
                  </a:txBody>
                  <a:tcPr marL="19050" marR="19050" marT="19050" marB="19050">
                    <a:lnL>
                      <a:noFill/>
                    </a:lnL>
                    <a:lnR>
                      <a:noFill/>
                    </a:lnR>
                    <a:lnT>
                      <a:noFill/>
                    </a:lnT>
                    <a:lnB>
                      <a:noFill/>
                    </a:lnB>
                  </a:tcPr>
                </a:tc>
              </a:tr>
              <a:tr h="0">
                <a:tc>
                  <a:txBody>
                    <a:bodyPr/>
                    <a:lstStyle/>
                    <a:p>
                      <a:pPr algn="ctr"/>
                      <a:r>
                        <a:rPr lang="es-MX" b="1" i="1">
                          <a:solidFill>
                            <a:srgbClr val="445555"/>
                          </a:solidFill>
                          <a:effectLst/>
                        </a:rPr>
                        <a:t>A</a:t>
                      </a:r>
                      <a:endParaRPr lang="es-MX">
                        <a:solidFill>
                          <a:srgbClr val="445555"/>
                        </a:solidFill>
                        <a:effectLst/>
                      </a:endParaRPr>
                    </a:p>
                  </a:txBody>
                  <a:tcPr marL="19050" marR="19050" marT="19050" marB="19050">
                    <a:lnL>
                      <a:noFill/>
                    </a:lnL>
                    <a:lnR>
                      <a:noFill/>
                    </a:lnR>
                    <a:lnT>
                      <a:noFill/>
                    </a:lnT>
                    <a:lnB>
                      <a:noFill/>
                    </a:lnB>
                  </a:tcPr>
                </a:tc>
                <a:tc>
                  <a:txBody>
                    <a:bodyPr/>
                    <a:lstStyle/>
                    <a:p>
                      <a:pPr algn="ctr"/>
                      <a:r>
                        <a:rPr lang="es-MX">
                          <a:solidFill>
                            <a:srgbClr val="445555"/>
                          </a:solidFill>
                          <a:effectLst/>
                        </a:rPr>
                        <a:t>(325;75)</a:t>
                      </a:r>
                    </a:p>
                  </a:txBody>
                  <a:tcPr marL="19050" marR="19050" marT="19050" marB="19050">
                    <a:lnL>
                      <a:noFill/>
                    </a:lnL>
                    <a:lnR>
                      <a:noFill/>
                    </a:lnR>
                    <a:lnT>
                      <a:noFill/>
                    </a:lnT>
                    <a:lnB>
                      <a:noFill/>
                    </a:lnB>
                  </a:tcPr>
                </a:tc>
                <a:tc>
                  <a:txBody>
                    <a:bodyPr/>
                    <a:lstStyle/>
                    <a:p>
                      <a:pPr algn="ctr"/>
                      <a:r>
                        <a:rPr lang="es-MX">
                          <a:solidFill>
                            <a:srgbClr val="445555"/>
                          </a:solidFill>
                          <a:effectLst/>
                        </a:rPr>
                        <a:t>1500</a:t>
                      </a:r>
                    </a:p>
                  </a:txBody>
                  <a:tcPr marL="19050" marR="19050" marT="19050" marB="19050">
                    <a:lnL>
                      <a:noFill/>
                    </a:lnL>
                    <a:lnR>
                      <a:noFill/>
                    </a:lnR>
                    <a:lnT>
                      <a:noFill/>
                    </a:lnT>
                    <a:lnB>
                      <a:noFill/>
                    </a:lnB>
                  </a:tcPr>
                </a:tc>
              </a:tr>
              <a:tr h="0">
                <a:tc>
                  <a:txBody>
                    <a:bodyPr/>
                    <a:lstStyle/>
                    <a:p>
                      <a:pPr algn="ctr"/>
                      <a:r>
                        <a:rPr lang="es-MX" b="1" i="1">
                          <a:solidFill>
                            <a:srgbClr val="445555"/>
                          </a:solidFill>
                          <a:effectLst/>
                        </a:rPr>
                        <a:t>B</a:t>
                      </a:r>
                      <a:endParaRPr lang="es-MX">
                        <a:solidFill>
                          <a:srgbClr val="445555"/>
                        </a:solidFill>
                        <a:effectLst/>
                      </a:endParaRPr>
                    </a:p>
                  </a:txBody>
                  <a:tcPr marL="19050" marR="19050" marT="19050" marB="19050">
                    <a:lnL>
                      <a:noFill/>
                    </a:lnL>
                    <a:lnR>
                      <a:noFill/>
                    </a:lnR>
                    <a:lnT>
                      <a:noFill/>
                    </a:lnT>
                    <a:lnB>
                      <a:noFill/>
                    </a:lnB>
                  </a:tcPr>
                </a:tc>
                <a:tc>
                  <a:txBody>
                    <a:bodyPr/>
                    <a:lstStyle/>
                    <a:p>
                      <a:pPr algn="ctr"/>
                      <a:r>
                        <a:rPr lang="es-MX">
                          <a:solidFill>
                            <a:srgbClr val="445555"/>
                          </a:solidFill>
                          <a:effectLst/>
                        </a:rPr>
                        <a:t>(400;150)</a:t>
                      </a:r>
                    </a:p>
                  </a:txBody>
                  <a:tcPr marL="19050" marR="19050" marT="19050" marB="19050">
                    <a:lnL>
                      <a:noFill/>
                    </a:lnL>
                    <a:lnR>
                      <a:noFill/>
                    </a:lnR>
                    <a:lnT>
                      <a:noFill/>
                    </a:lnT>
                    <a:lnB>
                      <a:noFill/>
                    </a:lnB>
                  </a:tcPr>
                </a:tc>
                <a:tc>
                  <a:txBody>
                    <a:bodyPr/>
                    <a:lstStyle/>
                    <a:p>
                      <a:pPr algn="ctr"/>
                      <a:r>
                        <a:rPr lang="es-MX">
                          <a:solidFill>
                            <a:srgbClr val="445555"/>
                          </a:solidFill>
                          <a:effectLst/>
                        </a:rPr>
                        <a:t>250</a:t>
                      </a:r>
                    </a:p>
                  </a:txBody>
                  <a:tcPr marL="19050" marR="19050" marT="19050" marB="19050">
                    <a:lnL>
                      <a:noFill/>
                    </a:lnL>
                    <a:lnR>
                      <a:noFill/>
                    </a:lnR>
                    <a:lnT>
                      <a:noFill/>
                    </a:lnT>
                    <a:lnB>
                      <a:noFill/>
                    </a:lnB>
                  </a:tcPr>
                </a:tc>
              </a:tr>
              <a:tr h="0">
                <a:tc>
                  <a:txBody>
                    <a:bodyPr/>
                    <a:lstStyle/>
                    <a:p>
                      <a:pPr algn="ctr"/>
                      <a:r>
                        <a:rPr lang="es-MX" b="1" i="1">
                          <a:solidFill>
                            <a:srgbClr val="445555"/>
                          </a:solidFill>
                          <a:effectLst/>
                        </a:rPr>
                        <a:t>C</a:t>
                      </a:r>
                      <a:endParaRPr lang="es-MX">
                        <a:solidFill>
                          <a:srgbClr val="445555"/>
                        </a:solidFill>
                        <a:effectLst/>
                      </a:endParaRPr>
                    </a:p>
                  </a:txBody>
                  <a:tcPr marL="19050" marR="19050" marT="19050" marB="19050">
                    <a:lnL>
                      <a:noFill/>
                    </a:lnL>
                    <a:lnR>
                      <a:noFill/>
                    </a:lnR>
                    <a:lnT>
                      <a:noFill/>
                    </a:lnT>
                    <a:lnB>
                      <a:noFill/>
                    </a:lnB>
                  </a:tcPr>
                </a:tc>
                <a:tc>
                  <a:txBody>
                    <a:bodyPr/>
                    <a:lstStyle/>
                    <a:p>
                      <a:pPr algn="ctr"/>
                      <a:r>
                        <a:rPr lang="es-MX">
                          <a:solidFill>
                            <a:srgbClr val="445555"/>
                          </a:solidFill>
                          <a:effectLst/>
                        </a:rPr>
                        <a:t>(450;350)</a:t>
                      </a:r>
                    </a:p>
                  </a:txBody>
                  <a:tcPr marL="19050" marR="19050" marT="19050" marB="19050">
                    <a:lnL>
                      <a:noFill/>
                    </a:lnL>
                    <a:lnR>
                      <a:noFill/>
                    </a:lnR>
                    <a:lnT>
                      <a:noFill/>
                    </a:lnT>
                    <a:lnB>
                      <a:noFill/>
                    </a:lnB>
                  </a:tcPr>
                </a:tc>
                <a:tc>
                  <a:txBody>
                    <a:bodyPr/>
                    <a:lstStyle/>
                    <a:p>
                      <a:pPr algn="ctr"/>
                      <a:r>
                        <a:rPr lang="es-MX">
                          <a:solidFill>
                            <a:srgbClr val="445555"/>
                          </a:solidFill>
                          <a:effectLst/>
                        </a:rPr>
                        <a:t>450</a:t>
                      </a:r>
                    </a:p>
                  </a:txBody>
                  <a:tcPr marL="19050" marR="19050" marT="19050" marB="19050">
                    <a:lnL>
                      <a:noFill/>
                    </a:lnL>
                    <a:lnR>
                      <a:noFill/>
                    </a:lnR>
                    <a:lnT>
                      <a:noFill/>
                    </a:lnT>
                    <a:lnB>
                      <a:noFill/>
                    </a:lnB>
                  </a:tcPr>
                </a:tc>
              </a:tr>
              <a:tr h="0">
                <a:tc>
                  <a:txBody>
                    <a:bodyPr/>
                    <a:lstStyle/>
                    <a:p>
                      <a:pPr algn="ctr"/>
                      <a:r>
                        <a:rPr lang="es-MX" b="1" i="1">
                          <a:solidFill>
                            <a:srgbClr val="445555"/>
                          </a:solidFill>
                          <a:effectLst/>
                        </a:rPr>
                        <a:t>D</a:t>
                      </a:r>
                      <a:endParaRPr lang="es-MX">
                        <a:solidFill>
                          <a:srgbClr val="445555"/>
                        </a:solidFill>
                        <a:effectLst/>
                      </a:endParaRPr>
                    </a:p>
                  </a:txBody>
                  <a:tcPr marL="19050" marR="19050" marT="19050" marB="19050">
                    <a:lnL>
                      <a:noFill/>
                    </a:lnL>
                    <a:lnR>
                      <a:noFill/>
                    </a:lnR>
                    <a:lnT>
                      <a:noFill/>
                    </a:lnT>
                    <a:lnB>
                      <a:noFill/>
                    </a:lnB>
                  </a:tcPr>
                </a:tc>
                <a:tc>
                  <a:txBody>
                    <a:bodyPr/>
                    <a:lstStyle/>
                    <a:p>
                      <a:pPr algn="ctr"/>
                      <a:r>
                        <a:rPr lang="es-MX">
                          <a:solidFill>
                            <a:srgbClr val="445555"/>
                          </a:solidFill>
                          <a:effectLst/>
                        </a:rPr>
                        <a:t>(350;400)</a:t>
                      </a:r>
                    </a:p>
                  </a:txBody>
                  <a:tcPr marL="19050" marR="19050" marT="19050" marB="19050">
                    <a:lnL>
                      <a:noFill/>
                    </a:lnL>
                    <a:lnR>
                      <a:noFill/>
                    </a:lnR>
                    <a:lnT>
                      <a:noFill/>
                    </a:lnT>
                    <a:lnB>
                      <a:noFill/>
                    </a:lnB>
                  </a:tcPr>
                </a:tc>
                <a:tc>
                  <a:txBody>
                    <a:bodyPr/>
                    <a:lstStyle/>
                    <a:p>
                      <a:pPr algn="ctr"/>
                      <a:r>
                        <a:rPr lang="es-MX">
                          <a:solidFill>
                            <a:srgbClr val="445555"/>
                          </a:solidFill>
                          <a:effectLst/>
                        </a:rPr>
                        <a:t>350</a:t>
                      </a:r>
                    </a:p>
                  </a:txBody>
                  <a:tcPr marL="19050" marR="19050" marT="19050" marB="19050">
                    <a:lnL>
                      <a:noFill/>
                    </a:lnL>
                    <a:lnR>
                      <a:noFill/>
                    </a:lnR>
                    <a:lnT>
                      <a:noFill/>
                    </a:lnT>
                    <a:lnB>
                      <a:noFill/>
                    </a:lnB>
                  </a:tcPr>
                </a:tc>
              </a:tr>
              <a:tr h="0">
                <a:tc>
                  <a:txBody>
                    <a:bodyPr/>
                    <a:lstStyle/>
                    <a:p>
                      <a:pPr algn="ctr"/>
                      <a:r>
                        <a:rPr lang="es-MX" b="1" i="1">
                          <a:solidFill>
                            <a:srgbClr val="445555"/>
                          </a:solidFill>
                          <a:effectLst/>
                        </a:rPr>
                        <a:t>E</a:t>
                      </a:r>
                      <a:endParaRPr lang="es-MX">
                        <a:solidFill>
                          <a:srgbClr val="445555"/>
                        </a:solidFill>
                        <a:effectLst/>
                      </a:endParaRPr>
                    </a:p>
                  </a:txBody>
                  <a:tcPr marL="19050" marR="19050" marT="19050" marB="19050">
                    <a:lnL>
                      <a:noFill/>
                    </a:lnL>
                    <a:lnR>
                      <a:noFill/>
                    </a:lnR>
                    <a:lnT>
                      <a:noFill/>
                    </a:lnT>
                    <a:lnB>
                      <a:noFill/>
                    </a:lnB>
                  </a:tcPr>
                </a:tc>
                <a:tc>
                  <a:txBody>
                    <a:bodyPr/>
                    <a:lstStyle/>
                    <a:p>
                      <a:pPr algn="ctr"/>
                      <a:r>
                        <a:rPr lang="es-MX">
                          <a:solidFill>
                            <a:srgbClr val="445555"/>
                          </a:solidFill>
                          <a:effectLst/>
                        </a:rPr>
                        <a:t>(25;450)</a:t>
                      </a:r>
                    </a:p>
                  </a:txBody>
                  <a:tcPr marL="19050" marR="19050" marT="19050" marB="19050">
                    <a:lnL>
                      <a:noFill/>
                    </a:lnL>
                    <a:lnR>
                      <a:noFill/>
                    </a:lnR>
                    <a:lnT>
                      <a:noFill/>
                    </a:lnT>
                    <a:lnB>
                      <a:noFill/>
                    </a:lnB>
                  </a:tcPr>
                </a:tc>
                <a:tc>
                  <a:txBody>
                    <a:bodyPr/>
                    <a:lstStyle/>
                    <a:p>
                      <a:pPr algn="ctr"/>
                      <a:r>
                        <a:rPr lang="es-MX" dirty="0">
                          <a:solidFill>
                            <a:srgbClr val="445555"/>
                          </a:solidFill>
                          <a:effectLst/>
                        </a:rPr>
                        <a:t>450</a:t>
                      </a:r>
                    </a:p>
                  </a:txBody>
                  <a:tcPr marL="19050" marR="19050" marT="19050" marB="19050">
                    <a:lnL>
                      <a:noFill/>
                    </a:lnL>
                    <a:lnR>
                      <a:noFill/>
                    </a:lnR>
                    <a:lnT>
                      <a:noFill/>
                    </a:lnT>
                    <a:lnB>
                      <a:noFill/>
                    </a:lnB>
                  </a:tcPr>
                </a:tc>
              </a:tr>
            </a:tbl>
          </a:graphicData>
        </a:graphic>
      </p:graphicFrame>
      <p:pic>
        <p:nvPicPr>
          <p:cNvPr id="9223" name="Picture 7" descr="http://www.monografias.com/trabajos55/metodos-localizacion-instalaciones/Image10549.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621" y="5373216"/>
            <a:ext cx="2197684" cy="1008112"/>
          </a:xfrm>
          <a:prstGeom prst="rect">
            <a:avLst/>
          </a:prstGeom>
          <a:noFill/>
          <a:extLst>
            <a:ext uri="{909E8E84-426E-40dd-AFC4-6F175D3DCCD1}">
              <a14:hiddenFill xmlns:a14="http://schemas.microsoft.com/office/drawing/2010/main">
                <a:solidFill>
                  <a:srgbClr val="FFFFFF"/>
                </a:solidFill>
              </a14:hiddenFill>
            </a:ext>
          </a:extLst>
        </p:spPr>
      </p:pic>
      <p:pic>
        <p:nvPicPr>
          <p:cNvPr id="9225" name="Picture 9" descr="http://www.monografias.com/trabajos55/metodos-localizacion-instalaciones/Image1055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5368886"/>
            <a:ext cx="2678056" cy="1228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339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monografias.com/trabajos55/metodos-localizacion-instalaciones/Image1055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852936"/>
            <a:ext cx="8928992" cy="103859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monografias.com/trabajos55/metodos-localizacion-instalaciones/Image1055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548680"/>
            <a:ext cx="8928992" cy="1152128"/>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115353" y="5085184"/>
            <a:ext cx="8928992" cy="2246769"/>
          </a:xfrm>
          <a:prstGeom prst="rect">
            <a:avLst/>
          </a:prstGeom>
        </p:spPr>
        <p:txBody>
          <a:bodyPr wrap="square">
            <a:spAutoFit/>
          </a:bodyPr>
          <a:lstStyle/>
          <a:p>
            <a:pPr algn="just"/>
            <a:r>
              <a:rPr lang="es-MX" sz="2800" b="1" dirty="0"/>
              <a:t>A partir de estos valores, se podría plantear la ubicación definitiva en lugares próximos al punto calculado (308;217).</a:t>
            </a:r>
            <a:br>
              <a:rPr lang="es-MX" sz="2800" b="1" dirty="0"/>
            </a:br>
            <a:r>
              <a:rPr lang="es-MX" sz="2800" b="1" dirty="0"/>
              <a:t/>
            </a:r>
            <a:br>
              <a:rPr lang="es-MX" sz="2800" b="1" dirty="0"/>
            </a:br>
            <a:endParaRPr lang="es-MX" sz="2800" b="1" dirty="0"/>
          </a:p>
        </p:txBody>
      </p:sp>
    </p:spTree>
    <p:extLst>
      <p:ext uri="{BB962C8B-B14F-4D97-AF65-F5344CB8AC3E}">
        <p14:creationId xmlns:p14="http://schemas.microsoft.com/office/powerpoint/2010/main" val="42658521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Resultado de imagen para metodo de transporte ejempl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340768"/>
            <a:ext cx="7128792" cy="5352182"/>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251520" y="188640"/>
            <a:ext cx="6480720" cy="369332"/>
          </a:xfrm>
          <a:prstGeom prst="rect">
            <a:avLst/>
          </a:prstGeom>
          <a:noFill/>
        </p:spPr>
        <p:txBody>
          <a:bodyPr wrap="square" rtlCol="0">
            <a:spAutoFit/>
          </a:bodyPr>
          <a:lstStyle/>
          <a:p>
            <a:r>
              <a:rPr lang="es-MX" b="1" dirty="0" smtClean="0">
                <a:solidFill>
                  <a:srgbClr val="FF0000"/>
                </a:solidFill>
              </a:rPr>
              <a:t>METODO DE TRANSPORTE</a:t>
            </a:r>
            <a:endParaRPr lang="es-MX" b="1" dirty="0">
              <a:solidFill>
                <a:srgbClr val="FF0000"/>
              </a:solidFill>
            </a:endParaRPr>
          </a:p>
        </p:txBody>
      </p:sp>
    </p:spTree>
    <p:extLst>
      <p:ext uri="{BB962C8B-B14F-4D97-AF65-F5344CB8AC3E}">
        <p14:creationId xmlns:p14="http://schemas.microsoft.com/office/powerpoint/2010/main" val="42840347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260648"/>
            <a:ext cx="8280920" cy="1477328"/>
          </a:xfrm>
          <a:prstGeom prst="rect">
            <a:avLst/>
          </a:prstGeom>
          <a:noFill/>
        </p:spPr>
        <p:txBody>
          <a:bodyPr wrap="square" rtlCol="0">
            <a:spAutoFit/>
          </a:bodyPr>
          <a:lstStyle/>
          <a:p>
            <a:r>
              <a:rPr lang="es-MX" b="1" dirty="0" smtClean="0"/>
              <a:t>EVALUACIÓN UNIDAD 4</a:t>
            </a:r>
            <a:endParaRPr lang="es-MX" b="1" dirty="0"/>
          </a:p>
          <a:p>
            <a:endParaRPr lang="es-MX" b="1" dirty="0" smtClean="0"/>
          </a:p>
          <a:p>
            <a:r>
              <a:rPr lang="es-MX" b="1" dirty="0" smtClean="0"/>
              <a:t>1.- Menciona las Mediciones de la Capacidad</a:t>
            </a:r>
          </a:p>
          <a:p>
            <a:r>
              <a:rPr lang="es-MX" b="1" dirty="0" smtClean="0"/>
              <a:t>2.- Define Tasa de Utilización</a:t>
            </a:r>
          </a:p>
          <a:p>
            <a:r>
              <a:rPr lang="es-MX" b="1" dirty="0" smtClean="0"/>
              <a:t>3.- Define Economía de Escala</a:t>
            </a:r>
            <a:endParaRPr lang="es-MX" b="1" dirty="0"/>
          </a:p>
        </p:txBody>
      </p:sp>
      <p:sp>
        <p:nvSpPr>
          <p:cNvPr id="5" name="4 CuadroTexto"/>
          <p:cNvSpPr txBox="1"/>
          <p:nvPr/>
        </p:nvSpPr>
        <p:spPr>
          <a:xfrm>
            <a:off x="107504" y="1844824"/>
            <a:ext cx="8784976" cy="2554545"/>
          </a:xfrm>
          <a:prstGeom prst="rect">
            <a:avLst/>
          </a:prstGeom>
          <a:noFill/>
        </p:spPr>
        <p:txBody>
          <a:bodyPr wrap="square" rtlCol="0">
            <a:spAutoFit/>
          </a:bodyPr>
          <a:lstStyle/>
          <a:p>
            <a:r>
              <a:rPr lang="es-MX" sz="2000" b="1" dirty="0" smtClean="0"/>
              <a:t>4.- Medida de capacidad</a:t>
            </a:r>
            <a:r>
              <a:rPr lang="es-MX" sz="2000" dirty="0" smtClean="0"/>
              <a:t>: Número de Máquinas</a:t>
            </a:r>
          </a:p>
          <a:p>
            <a:r>
              <a:rPr lang="es-MX" sz="2000" b="1" dirty="0" smtClean="0"/>
              <a:t>Jornada laboral: </a:t>
            </a:r>
            <a:r>
              <a:rPr lang="es-MX" sz="2000" dirty="0" smtClean="0"/>
              <a:t>3 turnos </a:t>
            </a:r>
          </a:p>
          <a:p>
            <a:r>
              <a:rPr lang="es-MX" sz="2000" b="1" dirty="0" smtClean="0"/>
              <a:t>Eficiencia:</a:t>
            </a:r>
            <a:r>
              <a:rPr lang="es-MX" sz="2000" dirty="0" smtClean="0"/>
              <a:t> del 85% del tiempo disponible</a:t>
            </a:r>
          </a:p>
          <a:p>
            <a:r>
              <a:rPr lang="es-MX" sz="2000" b="1" dirty="0" smtClean="0"/>
              <a:t>Días laborables: </a:t>
            </a:r>
            <a:r>
              <a:rPr lang="es-MX" sz="2000" dirty="0" smtClean="0"/>
              <a:t>6,  50 semanas al año</a:t>
            </a:r>
          </a:p>
          <a:p>
            <a:r>
              <a:rPr lang="es-MX" sz="2000" b="1" dirty="0" smtClean="0"/>
              <a:t>Colchón de capacidad: </a:t>
            </a:r>
            <a:r>
              <a:rPr lang="es-MX" sz="2000" dirty="0" smtClean="0"/>
              <a:t>10%</a:t>
            </a:r>
          </a:p>
          <a:p>
            <a:r>
              <a:rPr lang="es-MX" sz="2000" dirty="0" smtClean="0"/>
              <a:t>Determine la medida de capacidad y evalué el análisis de la Brecha de capacidad, si actualmente se cuenta con 5 máquinas. </a:t>
            </a:r>
          </a:p>
          <a:p>
            <a:endParaRPr lang="es-MX" sz="2000" b="1" dirty="0"/>
          </a:p>
        </p:txBody>
      </p:sp>
      <p:graphicFrame>
        <p:nvGraphicFramePr>
          <p:cNvPr id="6" name="5 Tabla"/>
          <p:cNvGraphicFramePr>
            <a:graphicFrameLocks noGrp="1"/>
          </p:cNvGraphicFramePr>
          <p:nvPr>
            <p:extLst>
              <p:ext uri="{D42A27DB-BD31-4B8C-83A1-F6EECF244321}">
                <p14:modId xmlns:p14="http://schemas.microsoft.com/office/powerpoint/2010/main" val="3836972447"/>
              </p:ext>
            </p:extLst>
          </p:nvPr>
        </p:nvGraphicFramePr>
        <p:xfrm>
          <a:off x="1547664" y="4399369"/>
          <a:ext cx="5472610" cy="1752600"/>
        </p:xfrm>
        <a:graphic>
          <a:graphicData uri="http://schemas.openxmlformats.org/drawingml/2006/table">
            <a:tbl>
              <a:tblPr firstRow="1" bandRow="1">
                <a:tableStyleId>{5C22544A-7EE6-4342-B048-85BDC9FD1C3A}</a:tableStyleId>
              </a:tblPr>
              <a:tblGrid>
                <a:gridCol w="1094522"/>
                <a:gridCol w="1209736"/>
                <a:gridCol w="1080120"/>
                <a:gridCol w="993710"/>
                <a:gridCol w="1094522"/>
              </a:tblGrid>
              <a:tr h="370840">
                <a:tc>
                  <a:txBody>
                    <a:bodyPr/>
                    <a:lstStyle/>
                    <a:p>
                      <a:r>
                        <a:rPr lang="es-MX" dirty="0" smtClean="0"/>
                        <a:t>Producto</a:t>
                      </a:r>
                      <a:endParaRPr lang="es-MX" dirty="0"/>
                    </a:p>
                  </a:txBody>
                  <a:tcPr/>
                </a:tc>
                <a:tc>
                  <a:txBody>
                    <a:bodyPr/>
                    <a:lstStyle/>
                    <a:p>
                      <a:r>
                        <a:rPr lang="es-MX" dirty="0" smtClean="0"/>
                        <a:t>Pronóstico</a:t>
                      </a:r>
                      <a:endParaRPr lang="es-MX" dirty="0"/>
                    </a:p>
                  </a:txBody>
                  <a:tcPr/>
                </a:tc>
                <a:tc>
                  <a:txBody>
                    <a:bodyPr/>
                    <a:lstStyle/>
                    <a:p>
                      <a:r>
                        <a:rPr lang="es-MX" dirty="0" smtClean="0"/>
                        <a:t>T. </a:t>
                      </a:r>
                      <a:r>
                        <a:rPr lang="es-MX" dirty="0" err="1" smtClean="0"/>
                        <a:t>Proces</a:t>
                      </a:r>
                      <a:endParaRPr lang="es-MX" dirty="0"/>
                    </a:p>
                  </a:txBody>
                  <a:tcPr/>
                </a:tc>
                <a:tc>
                  <a:txBody>
                    <a:bodyPr/>
                    <a:lstStyle/>
                    <a:p>
                      <a:r>
                        <a:rPr lang="es-MX" dirty="0" err="1" smtClean="0"/>
                        <a:t>Hr</a:t>
                      </a:r>
                      <a:r>
                        <a:rPr lang="es-MX" dirty="0" smtClean="0"/>
                        <a:t>/lote</a:t>
                      </a:r>
                      <a:endParaRPr lang="es-MX" dirty="0"/>
                    </a:p>
                  </a:txBody>
                  <a:tcPr/>
                </a:tc>
                <a:tc>
                  <a:txBody>
                    <a:bodyPr/>
                    <a:lstStyle/>
                    <a:p>
                      <a:r>
                        <a:rPr lang="es-MX" dirty="0" smtClean="0"/>
                        <a:t>Tamaño del lote</a:t>
                      </a:r>
                      <a:endParaRPr lang="es-MX" dirty="0"/>
                    </a:p>
                  </a:txBody>
                  <a:tcPr/>
                </a:tc>
              </a:tr>
              <a:tr h="370840">
                <a:tc>
                  <a:txBody>
                    <a:bodyPr/>
                    <a:lstStyle/>
                    <a:p>
                      <a:pPr algn="ctr"/>
                      <a:r>
                        <a:rPr lang="es-MX" dirty="0" smtClean="0"/>
                        <a:t>A</a:t>
                      </a:r>
                      <a:endParaRPr lang="es-MX" dirty="0"/>
                    </a:p>
                  </a:txBody>
                  <a:tcPr/>
                </a:tc>
                <a:tc>
                  <a:txBody>
                    <a:bodyPr/>
                    <a:lstStyle/>
                    <a:p>
                      <a:pPr algn="ctr"/>
                      <a:r>
                        <a:rPr lang="es-MX" dirty="0" smtClean="0"/>
                        <a:t>90000</a:t>
                      </a:r>
                      <a:endParaRPr lang="es-MX" dirty="0"/>
                    </a:p>
                  </a:txBody>
                  <a:tcPr/>
                </a:tc>
                <a:tc>
                  <a:txBody>
                    <a:bodyPr/>
                    <a:lstStyle/>
                    <a:p>
                      <a:pPr algn="ctr"/>
                      <a:r>
                        <a:rPr lang="es-MX" dirty="0" smtClean="0"/>
                        <a:t>0.10</a:t>
                      </a:r>
                      <a:endParaRPr lang="es-MX" dirty="0"/>
                    </a:p>
                  </a:txBody>
                  <a:tcPr/>
                </a:tc>
                <a:tc>
                  <a:txBody>
                    <a:bodyPr/>
                    <a:lstStyle/>
                    <a:p>
                      <a:pPr algn="ctr"/>
                      <a:r>
                        <a:rPr lang="es-MX" dirty="0" smtClean="0"/>
                        <a:t>0.10</a:t>
                      </a:r>
                      <a:endParaRPr lang="es-MX" dirty="0"/>
                    </a:p>
                  </a:txBody>
                  <a:tcPr/>
                </a:tc>
                <a:tc>
                  <a:txBody>
                    <a:bodyPr/>
                    <a:lstStyle/>
                    <a:p>
                      <a:pPr algn="ctr"/>
                      <a:r>
                        <a:rPr lang="es-MX" dirty="0" smtClean="0"/>
                        <a:t>250</a:t>
                      </a:r>
                      <a:endParaRPr lang="es-MX" dirty="0"/>
                    </a:p>
                  </a:txBody>
                  <a:tcPr/>
                </a:tc>
              </a:tr>
              <a:tr h="370840">
                <a:tc>
                  <a:txBody>
                    <a:bodyPr/>
                    <a:lstStyle/>
                    <a:p>
                      <a:pPr algn="ctr"/>
                      <a:r>
                        <a:rPr lang="es-MX" dirty="0" smtClean="0"/>
                        <a:t>B</a:t>
                      </a:r>
                      <a:endParaRPr lang="es-MX" dirty="0"/>
                    </a:p>
                  </a:txBody>
                  <a:tcPr/>
                </a:tc>
                <a:tc>
                  <a:txBody>
                    <a:bodyPr/>
                    <a:lstStyle/>
                    <a:p>
                      <a:pPr algn="ctr"/>
                      <a:r>
                        <a:rPr lang="es-MX" dirty="0" smtClean="0"/>
                        <a:t>70000</a:t>
                      </a:r>
                      <a:endParaRPr lang="es-MX" dirty="0"/>
                    </a:p>
                  </a:txBody>
                  <a:tcPr/>
                </a:tc>
                <a:tc>
                  <a:txBody>
                    <a:bodyPr/>
                    <a:lstStyle/>
                    <a:p>
                      <a:pPr algn="ctr"/>
                      <a:r>
                        <a:rPr lang="es-MX" dirty="0" smtClean="0"/>
                        <a:t>0.07</a:t>
                      </a:r>
                      <a:endParaRPr lang="es-MX" dirty="0"/>
                    </a:p>
                  </a:txBody>
                  <a:tcPr/>
                </a:tc>
                <a:tc>
                  <a:txBody>
                    <a:bodyPr/>
                    <a:lstStyle/>
                    <a:p>
                      <a:pPr algn="ctr"/>
                      <a:r>
                        <a:rPr lang="es-MX" dirty="0" smtClean="0"/>
                        <a:t>2.2</a:t>
                      </a:r>
                      <a:endParaRPr lang="es-MX" dirty="0"/>
                    </a:p>
                  </a:txBody>
                  <a:tcPr/>
                </a:tc>
                <a:tc>
                  <a:txBody>
                    <a:bodyPr/>
                    <a:lstStyle/>
                    <a:p>
                      <a:pPr algn="ctr"/>
                      <a:r>
                        <a:rPr lang="es-MX" dirty="0" smtClean="0"/>
                        <a:t>180</a:t>
                      </a:r>
                      <a:endParaRPr lang="es-MX" dirty="0"/>
                    </a:p>
                  </a:txBody>
                  <a:tcPr/>
                </a:tc>
              </a:tr>
              <a:tr h="370840">
                <a:tc>
                  <a:txBody>
                    <a:bodyPr/>
                    <a:lstStyle/>
                    <a:p>
                      <a:pPr algn="ctr"/>
                      <a:r>
                        <a:rPr lang="es-MX" dirty="0" smtClean="0"/>
                        <a:t>C</a:t>
                      </a:r>
                      <a:endParaRPr lang="es-MX" dirty="0"/>
                    </a:p>
                  </a:txBody>
                  <a:tcPr/>
                </a:tc>
                <a:tc>
                  <a:txBody>
                    <a:bodyPr/>
                    <a:lstStyle/>
                    <a:p>
                      <a:pPr algn="ctr"/>
                      <a:r>
                        <a:rPr lang="es-MX" dirty="0" smtClean="0"/>
                        <a:t>150000</a:t>
                      </a:r>
                      <a:endParaRPr lang="es-MX" dirty="0"/>
                    </a:p>
                  </a:txBody>
                  <a:tcPr/>
                </a:tc>
                <a:tc>
                  <a:txBody>
                    <a:bodyPr/>
                    <a:lstStyle/>
                    <a:p>
                      <a:pPr algn="ctr"/>
                      <a:r>
                        <a:rPr lang="es-MX" dirty="0" smtClean="0"/>
                        <a:t>0.05</a:t>
                      </a:r>
                      <a:endParaRPr lang="es-MX" dirty="0"/>
                    </a:p>
                  </a:txBody>
                  <a:tcPr/>
                </a:tc>
                <a:tc>
                  <a:txBody>
                    <a:bodyPr/>
                    <a:lstStyle/>
                    <a:p>
                      <a:pPr algn="ctr"/>
                      <a:r>
                        <a:rPr lang="es-MX" dirty="0" smtClean="0"/>
                        <a:t>3.5</a:t>
                      </a:r>
                      <a:endParaRPr lang="es-MX" dirty="0"/>
                    </a:p>
                  </a:txBody>
                  <a:tcPr/>
                </a:tc>
                <a:tc>
                  <a:txBody>
                    <a:bodyPr/>
                    <a:lstStyle/>
                    <a:p>
                      <a:pPr algn="ctr"/>
                      <a:r>
                        <a:rPr lang="es-MX" dirty="0" smtClean="0"/>
                        <a:t>350</a:t>
                      </a:r>
                      <a:endParaRPr lang="es-MX" dirty="0"/>
                    </a:p>
                  </a:txBody>
                  <a:tcPr/>
                </a:tc>
              </a:tr>
            </a:tbl>
          </a:graphicData>
        </a:graphic>
      </p:graphicFrame>
    </p:spTree>
    <p:extLst>
      <p:ext uri="{BB962C8B-B14F-4D97-AF65-F5344CB8AC3E}">
        <p14:creationId xmlns:p14="http://schemas.microsoft.com/office/powerpoint/2010/main" val="3610323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lidesharecdn.com/capacidaddeproduccin-121005132455-phpapp01/95/capacidad-de-produccin-2-728.jpg?cb=13494443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8662392"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62543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9512" y="332656"/>
            <a:ext cx="6912768" cy="461665"/>
          </a:xfrm>
          <a:prstGeom prst="rect">
            <a:avLst/>
          </a:prstGeom>
          <a:noFill/>
        </p:spPr>
        <p:txBody>
          <a:bodyPr wrap="square" rtlCol="0">
            <a:spAutoFit/>
          </a:bodyPr>
          <a:lstStyle/>
          <a:p>
            <a:r>
              <a:rPr lang="es-MX" sz="2400" b="1" dirty="0" smtClean="0">
                <a:solidFill>
                  <a:srgbClr val="FF0000"/>
                </a:solidFill>
              </a:rPr>
              <a:t>Mediciones de la Capacidad</a:t>
            </a:r>
            <a:endParaRPr lang="es-MX" sz="2400" b="1" dirty="0">
              <a:solidFill>
                <a:srgbClr val="FF0000"/>
              </a:solidFill>
            </a:endParaRPr>
          </a:p>
        </p:txBody>
      </p:sp>
      <p:sp>
        <p:nvSpPr>
          <p:cNvPr id="5" name="4 CuadroTexto"/>
          <p:cNvSpPr txBox="1"/>
          <p:nvPr/>
        </p:nvSpPr>
        <p:spPr>
          <a:xfrm>
            <a:off x="251520" y="1556792"/>
            <a:ext cx="4104456" cy="1323439"/>
          </a:xfrm>
          <a:prstGeom prst="rect">
            <a:avLst/>
          </a:prstGeom>
          <a:solidFill>
            <a:schemeClr val="accent2">
              <a:lumMod val="40000"/>
              <a:lumOff val="60000"/>
            </a:schemeClr>
          </a:solidFill>
          <a:ln w="38100" cmpd="dbl">
            <a:solidFill>
              <a:schemeClr val="tx1"/>
            </a:solidFill>
          </a:ln>
        </p:spPr>
        <p:txBody>
          <a:bodyPr wrap="square" rtlCol="0">
            <a:spAutoFit/>
          </a:bodyPr>
          <a:lstStyle/>
          <a:p>
            <a:r>
              <a:rPr lang="es-MX" sz="2000" b="1" dirty="0" smtClean="0"/>
              <a:t>Basada en la Salida del Producto</a:t>
            </a:r>
          </a:p>
          <a:p>
            <a:endParaRPr lang="es-MX" sz="2000" b="1" dirty="0"/>
          </a:p>
          <a:p>
            <a:pPr marL="342900" indent="-342900">
              <a:buFont typeface="Arial" panose="020B0604020202020204" pitchFamily="34" charset="0"/>
              <a:buChar char="•"/>
            </a:pPr>
            <a:r>
              <a:rPr lang="es-MX" sz="2000" b="1" dirty="0" smtClean="0"/>
              <a:t>Número de unidades producidas</a:t>
            </a:r>
          </a:p>
          <a:p>
            <a:pPr marL="342900" indent="-342900">
              <a:buFont typeface="Arial" panose="020B0604020202020204" pitchFamily="34" charset="0"/>
              <a:buChar char="•"/>
            </a:pPr>
            <a:r>
              <a:rPr lang="es-MX" sz="2000" b="1" dirty="0" smtClean="0"/>
              <a:t>Número de clientes a tendidos</a:t>
            </a:r>
            <a:endParaRPr lang="es-MX" sz="2000" b="1" dirty="0"/>
          </a:p>
        </p:txBody>
      </p:sp>
      <p:sp>
        <p:nvSpPr>
          <p:cNvPr id="6" name="5 CuadroTexto"/>
          <p:cNvSpPr txBox="1"/>
          <p:nvPr/>
        </p:nvSpPr>
        <p:spPr>
          <a:xfrm>
            <a:off x="4351040" y="4149080"/>
            <a:ext cx="4104456" cy="1323439"/>
          </a:xfrm>
          <a:prstGeom prst="rect">
            <a:avLst/>
          </a:prstGeom>
          <a:solidFill>
            <a:schemeClr val="accent3">
              <a:lumMod val="60000"/>
              <a:lumOff val="40000"/>
            </a:schemeClr>
          </a:solidFill>
          <a:ln w="38100" cmpd="dbl">
            <a:solidFill>
              <a:schemeClr val="tx1"/>
            </a:solidFill>
          </a:ln>
        </p:spPr>
        <p:txBody>
          <a:bodyPr wrap="square" rtlCol="0">
            <a:spAutoFit/>
          </a:bodyPr>
          <a:lstStyle/>
          <a:p>
            <a:r>
              <a:rPr lang="es-MX" sz="2000" b="1" dirty="0" smtClean="0"/>
              <a:t>Basada en la Utilización de Recursos</a:t>
            </a:r>
          </a:p>
          <a:p>
            <a:endParaRPr lang="es-MX" sz="2000" b="1" dirty="0"/>
          </a:p>
          <a:p>
            <a:pPr marL="342900" indent="-342900">
              <a:buFont typeface="Arial" panose="020B0604020202020204" pitchFamily="34" charset="0"/>
              <a:buChar char="•"/>
            </a:pPr>
            <a:r>
              <a:rPr lang="es-MX" sz="2000" b="1" dirty="0" smtClean="0"/>
              <a:t>Horas Máquina</a:t>
            </a:r>
          </a:p>
          <a:p>
            <a:pPr marL="342900" indent="-342900">
              <a:buFont typeface="Arial" panose="020B0604020202020204" pitchFamily="34" charset="0"/>
              <a:buChar char="•"/>
            </a:pPr>
            <a:r>
              <a:rPr lang="es-MX" sz="2000" b="1" dirty="0" smtClean="0"/>
              <a:t>Número de Máquinas</a:t>
            </a:r>
            <a:endParaRPr lang="es-MX" sz="2000" b="1" dirty="0"/>
          </a:p>
        </p:txBody>
      </p:sp>
      <p:pic>
        <p:nvPicPr>
          <p:cNvPr id="5122" name="Picture 2" descr="http://parentesis.com/imagesPosts/AUTOS%20VENTAS%2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5720" y="1703632"/>
            <a:ext cx="3306720" cy="165336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blog.prodware.es/wp-content/uploads/2014/04/satisfaccion-titulo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54611"/>
            <a:ext cx="3273751" cy="105604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us.123rf.com/450wm/darkink/darkink1301/darkink130100007/17258007-seamless-pattern-cartoon-robots-on-the-assembly-line.jpg?ver=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873" y="3143924"/>
            <a:ext cx="33337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90524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7504" y="188640"/>
            <a:ext cx="8784976" cy="3108543"/>
          </a:xfrm>
          <a:prstGeom prst="rect">
            <a:avLst/>
          </a:prstGeom>
          <a:noFill/>
        </p:spPr>
        <p:txBody>
          <a:bodyPr wrap="square" rtlCol="0">
            <a:spAutoFit/>
          </a:bodyPr>
          <a:lstStyle/>
          <a:p>
            <a:r>
              <a:rPr lang="es-MX" sz="2800" b="1" dirty="0" smtClean="0"/>
              <a:t>Utilización (</a:t>
            </a:r>
            <a:r>
              <a:rPr lang="es-MX" sz="2800" b="1" dirty="0" smtClean="0">
                <a:solidFill>
                  <a:srgbClr val="FF0000"/>
                </a:solidFill>
              </a:rPr>
              <a:t>Capacidad Disponible</a:t>
            </a:r>
            <a:r>
              <a:rPr lang="es-MX" sz="2800" b="1" dirty="0" smtClean="0"/>
              <a:t>)</a:t>
            </a:r>
          </a:p>
          <a:p>
            <a:endParaRPr lang="es-MX" sz="2800" b="1" dirty="0"/>
          </a:p>
          <a:p>
            <a:r>
              <a:rPr lang="es-MX" sz="2800" b="1" dirty="0" smtClean="0"/>
              <a:t>Grado de empleo de personal, equipo o espacio.</a:t>
            </a:r>
          </a:p>
          <a:p>
            <a:endParaRPr lang="es-MX" sz="2800" b="1" dirty="0"/>
          </a:p>
          <a:p>
            <a:endParaRPr lang="es-MX" sz="2800" b="1" dirty="0" smtClean="0"/>
          </a:p>
          <a:p>
            <a:r>
              <a:rPr lang="es-MX" sz="2800" b="1" dirty="0" smtClean="0"/>
              <a:t>% de Utilización = </a:t>
            </a:r>
            <a:r>
              <a:rPr lang="es-MX" sz="2800" b="1" dirty="0" smtClean="0">
                <a:solidFill>
                  <a:srgbClr val="FF0000"/>
                </a:solidFill>
              </a:rPr>
              <a:t>Tasa de producción promedio (</a:t>
            </a:r>
            <a:r>
              <a:rPr lang="es-MX" sz="1200" b="1" dirty="0" smtClean="0"/>
              <a:t>capacidad utilizada</a:t>
            </a:r>
            <a:r>
              <a:rPr lang="es-MX" sz="2800" b="1" dirty="0" smtClean="0">
                <a:solidFill>
                  <a:srgbClr val="FF0000"/>
                </a:solidFill>
              </a:rPr>
              <a:t>)</a:t>
            </a:r>
          </a:p>
          <a:p>
            <a:r>
              <a:rPr lang="es-MX" sz="2800" b="1" dirty="0">
                <a:solidFill>
                  <a:srgbClr val="FF0000"/>
                </a:solidFill>
              </a:rPr>
              <a:t> </a:t>
            </a:r>
            <a:r>
              <a:rPr lang="es-MX" sz="2800" b="1" dirty="0" smtClean="0">
                <a:solidFill>
                  <a:srgbClr val="FF0000"/>
                </a:solidFill>
              </a:rPr>
              <a:t>                                 </a:t>
            </a:r>
            <a:endParaRPr lang="es-MX" sz="2800" b="1" dirty="0">
              <a:solidFill>
                <a:srgbClr val="FF0000"/>
              </a:solidFill>
            </a:endParaRPr>
          </a:p>
        </p:txBody>
      </p:sp>
      <p:cxnSp>
        <p:nvCxnSpPr>
          <p:cNvPr id="6" name="5 Conector recto"/>
          <p:cNvCxnSpPr/>
          <p:nvPr/>
        </p:nvCxnSpPr>
        <p:spPr>
          <a:xfrm>
            <a:off x="2843808" y="2852936"/>
            <a:ext cx="446449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2843808" y="3140968"/>
            <a:ext cx="5544616" cy="523220"/>
          </a:xfrm>
          <a:prstGeom prst="rect">
            <a:avLst/>
          </a:prstGeom>
          <a:noFill/>
        </p:spPr>
        <p:txBody>
          <a:bodyPr wrap="square" rtlCol="0">
            <a:spAutoFit/>
          </a:bodyPr>
          <a:lstStyle/>
          <a:p>
            <a:r>
              <a:rPr lang="es-MX" sz="2800" b="1" dirty="0" smtClean="0">
                <a:solidFill>
                  <a:srgbClr val="FF0000"/>
                </a:solidFill>
              </a:rPr>
              <a:t>         Capacidad Máxima (</a:t>
            </a:r>
            <a:r>
              <a:rPr lang="es-MX" sz="1200" b="1" dirty="0" smtClean="0"/>
              <a:t>capacidad instalada</a:t>
            </a:r>
            <a:r>
              <a:rPr lang="es-MX" sz="2800" b="1" dirty="0" smtClean="0">
                <a:solidFill>
                  <a:srgbClr val="FF0000"/>
                </a:solidFill>
              </a:rPr>
              <a:t>)</a:t>
            </a:r>
            <a:endParaRPr lang="es-MX" sz="2800" b="1" dirty="0">
              <a:solidFill>
                <a:srgbClr val="FF0000"/>
              </a:solidFill>
            </a:endParaRPr>
          </a:p>
        </p:txBody>
      </p:sp>
    </p:spTree>
    <p:extLst>
      <p:ext uri="{BB962C8B-B14F-4D97-AF65-F5344CB8AC3E}">
        <p14:creationId xmlns:p14="http://schemas.microsoft.com/office/powerpoint/2010/main" val="365432059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nceptos&#10;Tasa de utilización: porcentaje&#10;alcanzado de la capacidad proyectada&#10;utilización = (salida real / cap. Proyect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67"/>
            <a:ext cx="9144000" cy="6865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933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I. Mediciones de Capacidad&#10;Capacidad de diseño (nivel optimo de operación):&#10;Es la salida teórica máxima de un sistema e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2411760" y="6453336"/>
            <a:ext cx="3168352" cy="369332"/>
          </a:xfrm>
          <a:prstGeom prst="rect">
            <a:avLst/>
          </a:prstGeom>
          <a:solidFill>
            <a:schemeClr val="bg1"/>
          </a:solidFill>
        </p:spPr>
        <p:txBody>
          <a:bodyPr wrap="square" rtlCol="0">
            <a:spAutoFit/>
          </a:bodyPr>
          <a:lstStyle/>
          <a:p>
            <a:endParaRPr lang="es-MX" dirty="0"/>
          </a:p>
        </p:txBody>
      </p:sp>
    </p:spTree>
    <p:extLst>
      <p:ext uri="{BB962C8B-B14F-4D97-AF65-F5344CB8AC3E}">
        <p14:creationId xmlns:p14="http://schemas.microsoft.com/office/powerpoint/2010/main" val="293354546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485</TotalTime>
  <Words>713</Words>
  <Application>Microsoft Macintosh PowerPoint</Application>
  <PresentationFormat>Presentación en pantalla (4:3)</PresentationFormat>
  <Paragraphs>185</Paragraphs>
  <Slides>48</Slides>
  <Notes>0</Notes>
  <HiddenSlides>0</HiddenSlides>
  <MMClips>0</MMClips>
  <ScaleCrop>false</ScaleCrop>
  <HeadingPairs>
    <vt:vector size="4" baseType="variant">
      <vt:variant>
        <vt:lpstr>Tema</vt:lpstr>
      </vt:variant>
      <vt:variant>
        <vt:i4>1</vt:i4>
      </vt:variant>
      <vt:variant>
        <vt:lpstr>Títulos de diapositiva</vt:lpstr>
      </vt:variant>
      <vt:variant>
        <vt:i4>48</vt:i4>
      </vt:variant>
    </vt:vector>
  </HeadingPairs>
  <TitlesOfParts>
    <vt:vector size="49"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Jhon</dc:creator>
  <cp:lastModifiedBy>ita</cp:lastModifiedBy>
  <cp:revision>58</cp:revision>
  <dcterms:created xsi:type="dcterms:W3CDTF">2016-07-08T16:27:17Z</dcterms:created>
  <dcterms:modified xsi:type="dcterms:W3CDTF">2020-05-05T00:47:49Z</dcterms:modified>
</cp:coreProperties>
</file>